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42" r:id="rId4"/>
    <p:sldId id="443" r:id="rId5"/>
    <p:sldId id="431" r:id="rId6"/>
    <p:sldId id="376" r:id="rId7"/>
    <p:sldId id="377" r:id="rId8"/>
    <p:sldId id="378" r:id="rId9"/>
    <p:sldId id="416" r:id="rId10"/>
    <p:sldId id="379" r:id="rId11"/>
    <p:sldId id="417" r:id="rId12"/>
    <p:sldId id="418" r:id="rId13"/>
    <p:sldId id="419" r:id="rId14"/>
    <p:sldId id="420" r:id="rId15"/>
    <p:sldId id="421" r:id="rId16"/>
    <p:sldId id="422" r:id="rId17"/>
    <p:sldId id="381" r:id="rId18"/>
    <p:sldId id="382" r:id="rId19"/>
    <p:sldId id="383" r:id="rId20"/>
    <p:sldId id="384" r:id="rId21"/>
    <p:sldId id="428" r:id="rId22"/>
    <p:sldId id="385" r:id="rId23"/>
    <p:sldId id="429" r:id="rId24"/>
    <p:sldId id="386" r:id="rId25"/>
    <p:sldId id="387" r:id="rId26"/>
    <p:sldId id="389" r:id="rId27"/>
    <p:sldId id="390" r:id="rId28"/>
    <p:sldId id="391" r:id="rId29"/>
    <p:sldId id="392" r:id="rId30"/>
    <p:sldId id="393" r:id="rId31"/>
    <p:sldId id="444" r:id="rId32"/>
    <p:sldId id="262" r:id="rId33"/>
    <p:sldId id="265" r:id="rId34"/>
    <p:sldId id="440" r:id="rId35"/>
    <p:sldId id="410" r:id="rId36"/>
    <p:sldId id="43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A19D3-8FA3-43D3-A4F3-CC0F8709A5EC}" type="doc">
      <dgm:prSet loTypeId="urn:microsoft.com/office/officeart/2005/8/layout/orgChart1" loCatId="hierarchy" qsTypeId="urn:microsoft.com/office/officeart/2005/8/quickstyle/simple5" qsCatId="simple" csTypeId="urn:microsoft.com/office/officeart/2005/8/colors/accent2_1" csCatId="accent2" phldr="1"/>
      <dgm:spPr/>
      <dgm:t>
        <a:bodyPr/>
        <a:lstStyle/>
        <a:p>
          <a:endParaRPr lang="en-US"/>
        </a:p>
      </dgm:t>
    </dgm:pt>
    <dgm:pt modelId="{9343049C-44C4-44E1-A12E-BC2C5FEBF4C1}">
      <dgm:prSet/>
      <dgm:spPr/>
      <dgm:t>
        <a:bodyPr/>
        <a:lstStyle/>
        <a:p>
          <a:pPr rtl="0"/>
          <a:r>
            <a:rPr lang="en-US" dirty="0"/>
            <a:t>Root canal replacement resorption (</a:t>
          </a:r>
          <a:r>
            <a:rPr lang="en-US" dirty="0" err="1"/>
            <a:t>metaplastic</a:t>
          </a:r>
          <a:r>
            <a:rPr lang="en-US" dirty="0"/>
            <a:t> resorption)</a:t>
          </a:r>
        </a:p>
      </dgm:t>
    </dgm:pt>
    <dgm:pt modelId="{9DB2CAC8-F17F-4541-98E2-F2C866A881BC}" type="parTrans" cxnId="{DA9DE7F0-1A23-47C7-A1B6-E16B5226C729}">
      <dgm:prSet/>
      <dgm:spPr/>
      <dgm:t>
        <a:bodyPr/>
        <a:lstStyle/>
        <a:p>
          <a:endParaRPr lang="en-US"/>
        </a:p>
      </dgm:t>
    </dgm:pt>
    <dgm:pt modelId="{1C504B15-EF24-423A-9415-A5C9EAC350EF}" type="sibTrans" cxnId="{DA9DE7F0-1A23-47C7-A1B6-E16B5226C729}">
      <dgm:prSet/>
      <dgm:spPr/>
      <dgm:t>
        <a:bodyPr/>
        <a:lstStyle/>
        <a:p>
          <a:endParaRPr lang="en-US"/>
        </a:p>
      </dgm:t>
    </dgm:pt>
    <dgm:pt modelId="{0BA1A940-321A-4D56-AD01-CD70E03A0D5B}">
      <dgm:prSet/>
      <dgm:spPr/>
      <dgm:t>
        <a:bodyPr/>
        <a:lstStyle/>
        <a:p>
          <a:pPr rtl="0"/>
          <a:r>
            <a:rPr lang="en-US" dirty="0"/>
            <a:t>-Internal inflammatory resorption which is again of 2 types:</a:t>
          </a:r>
        </a:p>
      </dgm:t>
    </dgm:pt>
    <dgm:pt modelId="{049A8934-51F1-452E-A94E-4A80F4A53542}" type="parTrans" cxnId="{FE126829-3391-422D-BDCB-9CFE295F2E50}">
      <dgm:prSet/>
      <dgm:spPr/>
      <dgm:t>
        <a:bodyPr/>
        <a:lstStyle/>
        <a:p>
          <a:endParaRPr lang="en-US"/>
        </a:p>
      </dgm:t>
    </dgm:pt>
    <dgm:pt modelId="{818303E0-37B8-4D19-8EB3-C41982C2AB2A}" type="sibTrans" cxnId="{FE126829-3391-422D-BDCB-9CFE295F2E50}">
      <dgm:prSet/>
      <dgm:spPr/>
      <dgm:t>
        <a:bodyPr/>
        <a:lstStyle/>
        <a:p>
          <a:endParaRPr lang="en-US"/>
        </a:p>
      </dgm:t>
    </dgm:pt>
    <dgm:pt modelId="{F8C96A11-95C8-4148-90FC-E8ED1C715733}">
      <dgm:prSet/>
      <dgm:spPr/>
      <dgm:t>
        <a:bodyPr/>
        <a:lstStyle/>
        <a:p>
          <a:pPr rtl="0"/>
          <a:r>
            <a:rPr lang="en-US" dirty="0"/>
            <a:t>Transient</a:t>
          </a:r>
        </a:p>
      </dgm:t>
    </dgm:pt>
    <dgm:pt modelId="{CB09326A-4787-407B-841A-A4B882CC1101}" type="parTrans" cxnId="{F2F33C08-395D-47D0-9271-4F7D389B7B87}">
      <dgm:prSet/>
      <dgm:spPr/>
      <dgm:t>
        <a:bodyPr/>
        <a:lstStyle/>
        <a:p>
          <a:endParaRPr lang="en-US"/>
        </a:p>
      </dgm:t>
    </dgm:pt>
    <dgm:pt modelId="{4C5F6533-4F00-491D-A9A3-3BEF6F0A8DA8}" type="sibTrans" cxnId="{F2F33C08-395D-47D0-9271-4F7D389B7B87}">
      <dgm:prSet/>
      <dgm:spPr/>
      <dgm:t>
        <a:bodyPr/>
        <a:lstStyle/>
        <a:p>
          <a:endParaRPr lang="en-US"/>
        </a:p>
      </dgm:t>
    </dgm:pt>
    <dgm:pt modelId="{DDB89B6B-31E5-407B-A2F4-D2B269E63D99}">
      <dgm:prSet/>
      <dgm:spPr/>
      <dgm:t>
        <a:bodyPr/>
        <a:lstStyle/>
        <a:p>
          <a:pPr rtl="0"/>
          <a:r>
            <a:rPr lang="en-US" dirty="0"/>
            <a:t>Progressive</a:t>
          </a:r>
        </a:p>
      </dgm:t>
    </dgm:pt>
    <dgm:pt modelId="{723F7339-5919-4C13-8A67-BA894D7696D2}" type="parTrans" cxnId="{52B59D90-C3F1-4F14-96CD-EC5635D83B61}">
      <dgm:prSet/>
      <dgm:spPr/>
      <dgm:t>
        <a:bodyPr/>
        <a:lstStyle/>
        <a:p>
          <a:endParaRPr lang="en-US"/>
        </a:p>
      </dgm:t>
    </dgm:pt>
    <dgm:pt modelId="{1693C7C9-3C18-4044-AB3A-382A47DB548B}" type="sibTrans" cxnId="{52B59D90-C3F1-4F14-96CD-EC5635D83B61}">
      <dgm:prSet/>
      <dgm:spPr/>
      <dgm:t>
        <a:bodyPr/>
        <a:lstStyle/>
        <a:p>
          <a:endParaRPr lang="en-US"/>
        </a:p>
      </dgm:t>
    </dgm:pt>
    <dgm:pt modelId="{E5B5A2F4-0573-4C36-849A-84F69A6ACF92}">
      <dgm:prSet custT="1"/>
      <dgm:spPr/>
      <dgm:t>
        <a:bodyPr/>
        <a:lstStyle/>
        <a:p>
          <a:pPr rtl="0"/>
          <a:r>
            <a:rPr lang="en-US" sz="2800" b="1" dirty="0"/>
            <a:t>INTERNAL RESORPTION </a:t>
          </a:r>
        </a:p>
      </dgm:t>
    </dgm:pt>
    <dgm:pt modelId="{88FA4ADF-94C1-4B01-AFC0-40DD9AC2D3EA}" type="parTrans" cxnId="{B0500D97-E7AC-4E27-933B-49DE0A9FDC9D}">
      <dgm:prSet/>
      <dgm:spPr/>
      <dgm:t>
        <a:bodyPr/>
        <a:lstStyle/>
        <a:p>
          <a:endParaRPr lang="en-US"/>
        </a:p>
      </dgm:t>
    </dgm:pt>
    <dgm:pt modelId="{0ABB9920-8016-4E29-AD44-565FCBB7D118}" type="sibTrans" cxnId="{B0500D97-E7AC-4E27-933B-49DE0A9FDC9D}">
      <dgm:prSet/>
      <dgm:spPr/>
      <dgm:t>
        <a:bodyPr/>
        <a:lstStyle/>
        <a:p>
          <a:endParaRPr lang="en-US"/>
        </a:p>
      </dgm:t>
    </dgm:pt>
    <dgm:pt modelId="{A380390B-3803-40BD-AA05-718D3717959F}" type="pres">
      <dgm:prSet presAssocID="{705A19D3-8FA3-43D3-A4F3-CC0F8709A5EC}" presName="hierChild1" presStyleCnt="0">
        <dgm:presLayoutVars>
          <dgm:orgChart val="1"/>
          <dgm:chPref val="1"/>
          <dgm:dir/>
          <dgm:animOne val="branch"/>
          <dgm:animLvl val="lvl"/>
          <dgm:resizeHandles/>
        </dgm:presLayoutVars>
      </dgm:prSet>
      <dgm:spPr/>
    </dgm:pt>
    <dgm:pt modelId="{CBB7E152-A469-451F-B7B9-E52EE48ACC70}" type="pres">
      <dgm:prSet presAssocID="{E5B5A2F4-0573-4C36-849A-84F69A6ACF92}" presName="hierRoot1" presStyleCnt="0">
        <dgm:presLayoutVars>
          <dgm:hierBranch val="init"/>
        </dgm:presLayoutVars>
      </dgm:prSet>
      <dgm:spPr/>
    </dgm:pt>
    <dgm:pt modelId="{079D898D-F2D8-4228-97E4-0324D07E2361}" type="pres">
      <dgm:prSet presAssocID="{E5B5A2F4-0573-4C36-849A-84F69A6ACF92}" presName="rootComposite1" presStyleCnt="0"/>
      <dgm:spPr/>
    </dgm:pt>
    <dgm:pt modelId="{27F87384-3820-4200-851E-EC11AC1FD5C6}" type="pres">
      <dgm:prSet presAssocID="{E5B5A2F4-0573-4C36-849A-84F69A6ACF92}" presName="rootText1" presStyleLbl="node0" presStyleIdx="0" presStyleCnt="1" custScaleX="129829">
        <dgm:presLayoutVars>
          <dgm:chPref val="3"/>
        </dgm:presLayoutVars>
      </dgm:prSet>
      <dgm:spPr/>
    </dgm:pt>
    <dgm:pt modelId="{9B1AB71D-D1AD-467E-9156-4F779EBD6CED}" type="pres">
      <dgm:prSet presAssocID="{E5B5A2F4-0573-4C36-849A-84F69A6ACF92}" presName="rootConnector1" presStyleLbl="node1" presStyleIdx="0" presStyleCnt="0"/>
      <dgm:spPr/>
    </dgm:pt>
    <dgm:pt modelId="{6379E525-31ED-466F-A33F-B82159D44CC1}" type="pres">
      <dgm:prSet presAssocID="{E5B5A2F4-0573-4C36-849A-84F69A6ACF92}" presName="hierChild2" presStyleCnt="0"/>
      <dgm:spPr/>
    </dgm:pt>
    <dgm:pt modelId="{003D6E0D-7668-40BA-9D70-33FFA3502935}" type="pres">
      <dgm:prSet presAssocID="{9DB2CAC8-F17F-4541-98E2-F2C866A881BC}" presName="Name37" presStyleLbl="parChTrans1D2" presStyleIdx="0" presStyleCnt="2"/>
      <dgm:spPr/>
    </dgm:pt>
    <dgm:pt modelId="{735433CD-2370-4658-A4A6-404C1FC7AAD8}" type="pres">
      <dgm:prSet presAssocID="{9343049C-44C4-44E1-A12E-BC2C5FEBF4C1}" presName="hierRoot2" presStyleCnt="0">
        <dgm:presLayoutVars>
          <dgm:hierBranch val="init"/>
        </dgm:presLayoutVars>
      </dgm:prSet>
      <dgm:spPr/>
    </dgm:pt>
    <dgm:pt modelId="{4465B0FC-F650-416B-8468-0E987BF33B15}" type="pres">
      <dgm:prSet presAssocID="{9343049C-44C4-44E1-A12E-BC2C5FEBF4C1}" presName="rootComposite" presStyleCnt="0"/>
      <dgm:spPr/>
    </dgm:pt>
    <dgm:pt modelId="{86116CA6-D24C-4B35-B803-A1E9FDC5F001}" type="pres">
      <dgm:prSet presAssocID="{9343049C-44C4-44E1-A12E-BC2C5FEBF4C1}" presName="rootText" presStyleLbl="node2" presStyleIdx="0" presStyleCnt="2">
        <dgm:presLayoutVars>
          <dgm:chPref val="3"/>
        </dgm:presLayoutVars>
      </dgm:prSet>
      <dgm:spPr/>
    </dgm:pt>
    <dgm:pt modelId="{F69BBC25-6421-4690-8ED3-2844B68BCFC4}" type="pres">
      <dgm:prSet presAssocID="{9343049C-44C4-44E1-A12E-BC2C5FEBF4C1}" presName="rootConnector" presStyleLbl="node2" presStyleIdx="0" presStyleCnt="2"/>
      <dgm:spPr/>
    </dgm:pt>
    <dgm:pt modelId="{7B89ADE2-98C9-4222-9359-FFBF74BCEA76}" type="pres">
      <dgm:prSet presAssocID="{9343049C-44C4-44E1-A12E-BC2C5FEBF4C1}" presName="hierChild4" presStyleCnt="0"/>
      <dgm:spPr/>
    </dgm:pt>
    <dgm:pt modelId="{6B93E40F-E8F9-4994-85DA-39F8D8E8B5CF}" type="pres">
      <dgm:prSet presAssocID="{9343049C-44C4-44E1-A12E-BC2C5FEBF4C1}" presName="hierChild5" presStyleCnt="0"/>
      <dgm:spPr/>
    </dgm:pt>
    <dgm:pt modelId="{D6320F0F-0236-4EE4-8539-70D1F73ED6F4}" type="pres">
      <dgm:prSet presAssocID="{049A8934-51F1-452E-A94E-4A80F4A53542}" presName="Name37" presStyleLbl="parChTrans1D2" presStyleIdx="1" presStyleCnt="2"/>
      <dgm:spPr/>
    </dgm:pt>
    <dgm:pt modelId="{F3BE7B44-D7B6-4A19-9EFA-2F5805DF5741}" type="pres">
      <dgm:prSet presAssocID="{0BA1A940-321A-4D56-AD01-CD70E03A0D5B}" presName="hierRoot2" presStyleCnt="0">
        <dgm:presLayoutVars>
          <dgm:hierBranch val="init"/>
        </dgm:presLayoutVars>
      </dgm:prSet>
      <dgm:spPr/>
    </dgm:pt>
    <dgm:pt modelId="{48611E2E-8048-43EF-A19C-3A55AA74F11B}" type="pres">
      <dgm:prSet presAssocID="{0BA1A940-321A-4D56-AD01-CD70E03A0D5B}" presName="rootComposite" presStyleCnt="0"/>
      <dgm:spPr/>
    </dgm:pt>
    <dgm:pt modelId="{28B1B5C3-C49A-45FD-AA22-95F830FD650B}" type="pres">
      <dgm:prSet presAssocID="{0BA1A940-321A-4D56-AD01-CD70E03A0D5B}" presName="rootText" presStyleLbl="node2" presStyleIdx="1" presStyleCnt="2" custLinFactNeighborX="60835" custLinFactNeighborY="-12153">
        <dgm:presLayoutVars>
          <dgm:chPref val="3"/>
        </dgm:presLayoutVars>
      </dgm:prSet>
      <dgm:spPr/>
    </dgm:pt>
    <dgm:pt modelId="{4A04593E-D8D0-4321-9DA7-34250EA300F6}" type="pres">
      <dgm:prSet presAssocID="{0BA1A940-321A-4D56-AD01-CD70E03A0D5B}" presName="rootConnector" presStyleLbl="node2" presStyleIdx="1" presStyleCnt="2"/>
      <dgm:spPr/>
    </dgm:pt>
    <dgm:pt modelId="{D63B27DA-9486-484A-8625-81686BBA10BA}" type="pres">
      <dgm:prSet presAssocID="{0BA1A940-321A-4D56-AD01-CD70E03A0D5B}" presName="hierChild4" presStyleCnt="0"/>
      <dgm:spPr/>
    </dgm:pt>
    <dgm:pt modelId="{57BCF5E7-4CD4-4D98-B7E6-CDFFEDD44197}" type="pres">
      <dgm:prSet presAssocID="{CB09326A-4787-407B-841A-A4B882CC1101}" presName="Name37" presStyleLbl="parChTrans1D3" presStyleIdx="0" presStyleCnt="2"/>
      <dgm:spPr/>
    </dgm:pt>
    <dgm:pt modelId="{1EE5E57B-58B3-47F5-B7E9-DA52D3C9FFAA}" type="pres">
      <dgm:prSet presAssocID="{F8C96A11-95C8-4148-90FC-E8ED1C715733}" presName="hierRoot2" presStyleCnt="0">
        <dgm:presLayoutVars>
          <dgm:hierBranch val="init"/>
        </dgm:presLayoutVars>
      </dgm:prSet>
      <dgm:spPr/>
    </dgm:pt>
    <dgm:pt modelId="{4BAEB4EE-D4F1-4B3E-AB4A-FD20A3F1ACA8}" type="pres">
      <dgm:prSet presAssocID="{F8C96A11-95C8-4148-90FC-E8ED1C715733}" presName="rootComposite" presStyleCnt="0"/>
      <dgm:spPr/>
    </dgm:pt>
    <dgm:pt modelId="{F1D40FAB-4CF7-49C8-8B47-607BE9C05393}" type="pres">
      <dgm:prSet presAssocID="{F8C96A11-95C8-4148-90FC-E8ED1C715733}" presName="rootText" presStyleLbl="node3" presStyleIdx="0" presStyleCnt="2" custLinFactNeighborX="51318" custLinFactNeighborY="-11710">
        <dgm:presLayoutVars>
          <dgm:chPref val="3"/>
        </dgm:presLayoutVars>
      </dgm:prSet>
      <dgm:spPr/>
    </dgm:pt>
    <dgm:pt modelId="{30274F71-FF42-4B0E-A160-1D744532BB99}" type="pres">
      <dgm:prSet presAssocID="{F8C96A11-95C8-4148-90FC-E8ED1C715733}" presName="rootConnector" presStyleLbl="node3" presStyleIdx="0" presStyleCnt="2"/>
      <dgm:spPr/>
    </dgm:pt>
    <dgm:pt modelId="{9437B8F8-5F31-403F-9874-C000F27EB50A}" type="pres">
      <dgm:prSet presAssocID="{F8C96A11-95C8-4148-90FC-E8ED1C715733}" presName="hierChild4" presStyleCnt="0"/>
      <dgm:spPr/>
    </dgm:pt>
    <dgm:pt modelId="{01DE8574-53FE-4F26-9C96-08B92DFCDD87}" type="pres">
      <dgm:prSet presAssocID="{F8C96A11-95C8-4148-90FC-E8ED1C715733}" presName="hierChild5" presStyleCnt="0"/>
      <dgm:spPr/>
    </dgm:pt>
    <dgm:pt modelId="{907BA149-4010-4C08-9C02-932A8DEAC9AD}" type="pres">
      <dgm:prSet presAssocID="{723F7339-5919-4C13-8A67-BA894D7696D2}" presName="Name37" presStyleLbl="parChTrans1D3" presStyleIdx="1" presStyleCnt="2"/>
      <dgm:spPr/>
    </dgm:pt>
    <dgm:pt modelId="{E6C07298-1161-4891-B16F-70757CE06714}" type="pres">
      <dgm:prSet presAssocID="{DDB89B6B-31E5-407B-A2F4-D2B269E63D99}" presName="hierRoot2" presStyleCnt="0">
        <dgm:presLayoutVars>
          <dgm:hierBranch val="init"/>
        </dgm:presLayoutVars>
      </dgm:prSet>
      <dgm:spPr/>
    </dgm:pt>
    <dgm:pt modelId="{6EF97E08-D579-4F28-945A-40E0D4B58DF6}" type="pres">
      <dgm:prSet presAssocID="{DDB89B6B-31E5-407B-A2F4-D2B269E63D99}" presName="rootComposite" presStyleCnt="0"/>
      <dgm:spPr/>
    </dgm:pt>
    <dgm:pt modelId="{6C90D759-1F07-46D3-BD0A-DD319472F800}" type="pres">
      <dgm:prSet presAssocID="{DDB89B6B-31E5-407B-A2F4-D2B269E63D99}" presName="rootText" presStyleLbl="node3" presStyleIdx="1" presStyleCnt="2" custLinFactNeighborX="54414" custLinFactNeighborY="-5984">
        <dgm:presLayoutVars>
          <dgm:chPref val="3"/>
        </dgm:presLayoutVars>
      </dgm:prSet>
      <dgm:spPr/>
    </dgm:pt>
    <dgm:pt modelId="{4D8ABBD6-D5B3-4F9A-9956-C0B977B82DCC}" type="pres">
      <dgm:prSet presAssocID="{DDB89B6B-31E5-407B-A2F4-D2B269E63D99}" presName="rootConnector" presStyleLbl="node3" presStyleIdx="1" presStyleCnt="2"/>
      <dgm:spPr/>
    </dgm:pt>
    <dgm:pt modelId="{DE47A3A6-02E2-47D4-955E-D4B5BE10D4FE}" type="pres">
      <dgm:prSet presAssocID="{DDB89B6B-31E5-407B-A2F4-D2B269E63D99}" presName="hierChild4" presStyleCnt="0"/>
      <dgm:spPr/>
    </dgm:pt>
    <dgm:pt modelId="{51DB6310-1E83-45F0-9EBF-B536ABB528BC}" type="pres">
      <dgm:prSet presAssocID="{DDB89B6B-31E5-407B-A2F4-D2B269E63D99}" presName="hierChild5" presStyleCnt="0"/>
      <dgm:spPr/>
    </dgm:pt>
    <dgm:pt modelId="{6821B292-D694-4DD4-B95B-443FE7B1819E}" type="pres">
      <dgm:prSet presAssocID="{0BA1A940-321A-4D56-AD01-CD70E03A0D5B}" presName="hierChild5" presStyleCnt="0"/>
      <dgm:spPr/>
    </dgm:pt>
    <dgm:pt modelId="{E43ECF6F-3D4B-4DB4-9EC5-364EF6C466BF}" type="pres">
      <dgm:prSet presAssocID="{E5B5A2F4-0573-4C36-849A-84F69A6ACF92}" presName="hierChild3" presStyleCnt="0"/>
      <dgm:spPr/>
    </dgm:pt>
  </dgm:ptLst>
  <dgm:cxnLst>
    <dgm:cxn modelId="{F2F33C08-395D-47D0-9271-4F7D389B7B87}" srcId="{0BA1A940-321A-4D56-AD01-CD70E03A0D5B}" destId="{F8C96A11-95C8-4148-90FC-E8ED1C715733}" srcOrd="0" destOrd="0" parTransId="{CB09326A-4787-407B-841A-A4B882CC1101}" sibTransId="{4C5F6533-4F00-491D-A9A3-3BEF6F0A8DA8}"/>
    <dgm:cxn modelId="{0F84AA10-940D-4816-9231-A7BDB28CA391}" type="presOf" srcId="{9343049C-44C4-44E1-A12E-BC2C5FEBF4C1}" destId="{F69BBC25-6421-4690-8ED3-2844B68BCFC4}" srcOrd="1" destOrd="0" presId="urn:microsoft.com/office/officeart/2005/8/layout/orgChart1"/>
    <dgm:cxn modelId="{29FD3913-8584-4E8C-9046-FF7F4CE897BD}" type="presOf" srcId="{705A19D3-8FA3-43D3-A4F3-CC0F8709A5EC}" destId="{A380390B-3803-40BD-AA05-718D3717959F}" srcOrd="0" destOrd="0" presId="urn:microsoft.com/office/officeart/2005/8/layout/orgChart1"/>
    <dgm:cxn modelId="{FE126829-3391-422D-BDCB-9CFE295F2E50}" srcId="{E5B5A2F4-0573-4C36-849A-84F69A6ACF92}" destId="{0BA1A940-321A-4D56-AD01-CD70E03A0D5B}" srcOrd="1" destOrd="0" parTransId="{049A8934-51F1-452E-A94E-4A80F4A53542}" sibTransId="{818303E0-37B8-4D19-8EB3-C41982C2AB2A}"/>
    <dgm:cxn modelId="{6C339230-DF10-49E5-8D24-AE24DD005133}" type="presOf" srcId="{049A8934-51F1-452E-A94E-4A80F4A53542}" destId="{D6320F0F-0236-4EE4-8539-70D1F73ED6F4}" srcOrd="0" destOrd="0" presId="urn:microsoft.com/office/officeart/2005/8/layout/orgChart1"/>
    <dgm:cxn modelId="{CF7E413E-8AC5-4475-8314-FE8C543ACB8F}" type="presOf" srcId="{0BA1A940-321A-4D56-AD01-CD70E03A0D5B}" destId="{4A04593E-D8D0-4321-9DA7-34250EA300F6}" srcOrd="1" destOrd="0" presId="urn:microsoft.com/office/officeart/2005/8/layout/orgChart1"/>
    <dgm:cxn modelId="{8EC0766F-B25E-4991-B366-9D4F21C373E8}" type="presOf" srcId="{9343049C-44C4-44E1-A12E-BC2C5FEBF4C1}" destId="{86116CA6-D24C-4B35-B803-A1E9FDC5F001}" srcOrd="0" destOrd="0" presId="urn:microsoft.com/office/officeart/2005/8/layout/orgChart1"/>
    <dgm:cxn modelId="{0D896A54-1D3C-45D2-98A0-B6852F0257DC}" type="presOf" srcId="{F8C96A11-95C8-4148-90FC-E8ED1C715733}" destId="{F1D40FAB-4CF7-49C8-8B47-607BE9C05393}" srcOrd="0" destOrd="0" presId="urn:microsoft.com/office/officeart/2005/8/layout/orgChart1"/>
    <dgm:cxn modelId="{290D0485-55FF-449D-9E94-BBA544D73A76}" type="presOf" srcId="{0BA1A940-321A-4D56-AD01-CD70E03A0D5B}" destId="{28B1B5C3-C49A-45FD-AA22-95F830FD650B}" srcOrd="0" destOrd="0" presId="urn:microsoft.com/office/officeart/2005/8/layout/orgChart1"/>
    <dgm:cxn modelId="{0DFC8F8F-D7CB-40BB-9D96-EDD95E038EB4}" type="presOf" srcId="{DDB89B6B-31E5-407B-A2F4-D2B269E63D99}" destId="{4D8ABBD6-D5B3-4F9A-9956-C0B977B82DCC}" srcOrd="1" destOrd="0" presId="urn:microsoft.com/office/officeart/2005/8/layout/orgChart1"/>
    <dgm:cxn modelId="{52B59D90-C3F1-4F14-96CD-EC5635D83B61}" srcId="{0BA1A940-321A-4D56-AD01-CD70E03A0D5B}" destId="{DDB89B6B-31E5-407B-A2F4-D2B269E63D99}" srcOrd="1" destOrd="0" parTransId="{723F7339-5919-4C13-8A67-BA894D7696D2}" sibTransId="{1693C7C9-3C18-4044-AB3A-382A47DB548B}"/>
    <dgm:cxn modelId="{7BE2BB90-2042-4BC6-B17D-931B7D770F07}" type="presOf" srcId="{E5B5A2F4-0573-4C36-849A-84F69A6ACF92}" destId="{9B1AB71D-D1AD-467E-9156-4F779EBD6CED}" srcOrd="1" destOrd="0" presId="urn:microsoft.com/office/officeart/2005/8/layout/orgChart1"/>
    <dgm:cxn modelId="{B0500D97-E7AC-4E27-933B-49DE0A9FDC9D}" srcId="{705A19D3-8FA3-43D3-A4F3-CC0F8709A5EC}" destId="{E5B5A2F4-0573-4C36-849A-84F69A6ACF92}" srcOrd="0" destOrd="0" parTransId="{88FA4ADF-94C1-4B01-AFC0-40DD9AC2D3EA}" sibTransId="{0ABB9920-8016-4E29-AD44-565FCBB7D118}"/>
    <dgm:cxn modelId="{1A466CAE-39F7-4A0C-9E89-01E243D78713}" type="presOf" srcId="{DDB89B6B-31E5-407B-A2F4-D2B269E63D99}" destId="{6C90D759-1F07-46D3-BD0A-DD319472F800}" srcOrd="0" destOrd="0" presId="urn:microsoft.com/office/officeart/2005/8/layout/orgChart1"/>
    <dgm:cxn modelId="{70239AB9-0AB5-4D94-B5B4-42941CDA3A33}" type="presOf" srcId="{CB09326A-4787-407B-841A-A4B882CC1101}" destId="{57BCF5E7-4CD4-4D98-B7E6-CDFFEDD44197}" srcOrd="0" destOrd="0" presId="urn:microsoft.com/office/officeart/2005/8/layout/orgChart1"/>
    <dgm:cxn modelId="{27D6E5CB-40A6-4BEA-A619-C43DD95D0F6B}" type="presOf" srcId="{F8C96A11-95C8-4148-90FC-E8ED1C715733}" destId="{30274F71-FF42-4B0E-A160-1D744532BB99}" srcOrd="1" destOrd="0" presId="urn:microsoft.com/office/officeart/2005/8/layout/orgChart1"/>
    <dgm:cxn modelId="{91D388E9-6C23-45EB-95D8-01D7BDED6326}" type="presOf" srcId="{723F7339-5919-4C13-8A67-BA894D7696D2}" destId="{907BA149-4010-4C08-9C02-932A8DEAC9AD}" srcOrd="0" destOrd="0" presId="urn:microsoft.com/office/officeart/2005/8/layout/orgChart1"/>
    <dgm:cxn modelId="{89BA56EF-7C5C-4A14-9E73-62B1F4F7F498}" type="presOf" srcId="{9DB2CAC8-F17F-4541-98E2-F2C866A881BC}" destId="{003D6E0D-7668-40BA-9D70-33FFA3502935}" srcOrd="0" destOrd="0" presId="urn:microsoft.com/office/officeart/2005/8/layout/orgChart1"/>
    <dgm:cxn modelId="{DA9DE7F0-1A23-47C7-A1B6-E16B5226C729}" srcId="{E5B5A2F4-0573-4C36-849A-84F69A6ACF92}" destId="{9343049C-44C4-44E1-A12E-BC2C5FEBF4C1}" srcOrd="0" destOrd="0" parTransId="{9DB2CAC8-F17F-4541-98E2-F2C866A881BC}" sibTransId="{1C504B15-EF24-423A-9415-A5C9EAC350EF}"/>
    <dgm:cxn modelId="{8F73F9F0-E77D-48EC-B40B-1060FDB6BC65}" type="presOf" srcId="{E5B5A2F4-0573-4C36-849A-84F69A6ACF92}" destId="{27F87384-3820-4200-851E-EC11AC1FD5C6}" srcOrd="0" destOrd="0" presId="urn:microsoft.com/office/officeart/2005/8/layout/orgChart1"/>
    <dgm:cxn modelId="{5F87FCA3-0A1D-43B4-AA0D-98FCA4C5C1B8}" type="presParOf" srcId="{A380390B-3803-40BD-AA05-718D3717959F}" destId="{CBB7E152-A469-451F-B7B9-E52EE48ACC70}" srcOrd="0" destOrd="0" presId="urn:microsoft.com/office/officeart/2005/8/layout/orgChart1"/>
    <dgm:cxn modelId="{FE0FB417-78FB-4059-B21D-9FAA8C22D5D9}" type="presParOf" srcId="{CBB7E152-A469-451F-B7B9-E52EE48ACC70}" destId="{079D898D-F2D8-4228-97E4-0324D07E2361}" srcOrd="0" destOrd="0" presId="urn:microsoft.com/office/officeart/2005/8/layout/orgChart1"/>
    <dgm:cxn modelId="{8555EE90-5267-4378-8295-7284D6704DD9}" type="presParOf" srcId="{079D898D-F2D8-4228-97E4-0324D07E2361}" destId="{27F87384-3820-4200-851E-EC11AC1FD5C6}" srcOrd="0" destOrd="0" presId="urn:microsoft.com/office/officeart/2005/8/layout/orgChart1"/>
    <dgm:cxn modelId="{CEB60E6C-C670-4371-907A-B1F4BCB56A13}" type="presParOf" srcId="{079D898D-F2D8-4228-97E4-0324D07E2361}" destId="{9B1AB71D-D1AD-467E-9156-4F779EBD6CED}" srcOrd="1" destOrd="0" presId="urn:microsoft.com/office/officeart/2005/8/layout/orgChart1"/>
    <dgm:cxn modelId="{F994E255-0B01-49A6-A9D0-9C378E2A119F}" type="presParOf" srcId="{CBB7E152-A469-451F-B7B9-E52EE48ACC70}" destId="{6379E525-31ED-466F-A33F-B82159D44CC1}" srcOrd="1" destOrd="0" presId="urn:microsoft.com/office/officeart/2005/8/layout/orgChart1"/>
    <dgm:cxn modelId="{A514EBD4-6A47-4135-9982-73028AF795AA}" type="presParOf" srcId="{6379E525-31ED-466F-A33F-B82159D44CC1}" destId="{003D6E0D-7668-40BA-9D70-33FFA3502935}" srcOrd="0" destOrd="0" presId="urn:microsoft.com/office/officeart/2005/8/layout/orgChart1"/>
    <dgm:cxn modelId="{D02F1470-774B-49BD-881B-1B5FBBC287AD}" type="presParOf" srcId="{6379E525-31ED-466F-A33F-B82159D44CC1}" destId="{735433CD-2370-4658-A4A6-404C1FC7AAD8}" srcOrd="1" destOrd="0" presId="urn:microsoft.com/office/officeart/2005/8/layout/orgChart1"/>
    <dgm:cxn modelId="{CC46F362-FEF6-4A13-809B-C4AC5C970A7F}" type="presParOf" srcId="{735433CD-2370-4658-A4A6-404C1FC7AAD8}" destId="{4465B0FC-F650-416B-8468-0E987BF33B15}" srcOrd="0" destOrd="0" presId="urn:microsoft.com/office/officeart/2005/8/layout/orgChart1"/>
    <dgm:cxn modelId="{427E91B7-3F7A-4E64-92D1-3DD179CC9E97}" type="presParOf" srcId="{4465B0FC-F650-416B-8468-0E987BF33B15}" destId="{86116CA6-D24C-4B35-B803-A1E9FDC5F001}" srcOrd="0" destOrd="0" presId="urn:microsoft.com/office/officeart/2005/8/layout/orgChart1"/>
    <dgm:cxn modelId="{C6CD7B83-ACBC-41C5-875B-C2D5C6993750}" type="presParOf" srcId="{4465B0FC-F650-416B-8468-0E987BF33B15}" destId="{F69BBC25-6421-4690-8ED3-2844B68BCFC4}" srcOrd="1" destOrd="0" presId="urn:microsoft.com/office/officeart/2005/8/layout/orgChart1"/>
    <dgm:cxn modelId="{E5BE8C91-0A64-458C-87DE-0A76066EF50C}" type="presParOf" srcId="{735433CD-2370-4658-A4A6-404C1FC7AAD8}" destId="{7B89ADE2-98C9-4222-9359-FFBF74BCEA76}" srcOrd="1" destOrd="0" presId="urn:microsoft.com/office/officeart/2005/8/layout/orgChart1"/>
    <dgm:cxn modelId="{C38104A5-8F88-437D-8C9D-C34596690579}" type="presParOf" srcId="{735433CD-2370-4658-A4A6-404C1FC7AAD8}" destId="{6B93E40F-E8F9-4994-85DA-39F8D8E8B5CF}" srcOrd="2" destOrd="0" presId="urn:microsoft.com/office/officeart/2005/8/layout/orgChart1"/>
    <dgm:cxn modelId="{4FF37756-1BAC-4A9B-80F9-91438F2417DC}" type="presParOf" srcId="{6379E525-31ED-466F-A33F-B82159D44CC1}" destId="{D6320F0F-0236-4EE4-8539-70D1F73ED6F4}" srcOrd="2" destOrd="0" presId="urn:microsoft.com/office/officeart/2005/8/layout/orgChart1"/>
    <dgm:cxn modelId="{C51EE9F4-4C48-47ED-A9AD-F3FA49F2F004}" type="presParOf" srcId="{6379E525-31ED-466F-A33F-B82159D44CC1}" destId="{F3BE7B44-D7B6-4A19-9EFA-2F5805DF5741}" srcOrd="3" destOrd="0" presId="urn:microsoft.com/office/officeart/2005/8/layout/orgChart1"/>
    <dgm:cxn modelId="{441E2698-F43A-40CE-ACF2-07BDC378D9AD}" type="presParOf" srcId="{F3BE7B44-D7B6-4A19-9EFA-2F5805DF5741}" destId="{48611E2E-8048-43EF-A19C-3A55AA74F11B}" srcOrd="0" destOrd="0" presId="urn:microsoft.com/office/officeart/2005/8/layout/orgChart1"/>
    <dgm:cxn modelId="{63AE2D6A-9DC1-4A71-BE26-DF65FBF64F4D}" type="presParOf" srcId="{48611E2E-8048-43EF-A19C-3A55AA74F11B}" destId="{28B1B5C3-C49A-45FD-AA22-95F830FD650B}" srcOrd="0" destOrd="0" presId="urn:microsoft.com/office/officeart/2005/8/layout/orgChart1"/>
    <dgm:cxn modelId="{00C5F73E-88E7-461B-9C19-EDB6D52C7980}" type="presParOf" srcId="{48611E2E-8048-43EF-A19C-3A55AA74F11B}" destId="{4A04593E-D8D0-4321-9DA7-34250EA300F6}" srcOrd="1" destOrd="0" presId="urn:microsoft.com/office/officeart/2005/8/layout/orgChart1"/>
    <dgm:cxn modelId="{CD68BF66-C958-48CA-9BC6-EA046F4BD330}" type="presParOf" srcId="{F3BE7B44-D7B6-4A19-9EFA-2F5805DF5741}" destId="{D63B27DA-9486-484A-8625-81686BBA10BA}" srcOrd="1" destOrd="0" presId="urn:microsoft.com/office/officeart/2005/8/layout/orgChart1"/>
    <dgm:cxn modelId="{E5D39EAD-A8DA-4279-9D8F-51ED222318F1}" type="presParOf" srcId="{D63B27DA-9486-484A-8625-81686BBA10BA}" destId="{57BCF5E7-4CD4-4D98-B7E6-CDFFEDD44197}" srcOrd="0" destOrd="0" presId="urn:microsoft.com/office/officeart/2005/8/layout/orgChart1"/>
    <dgm:cxn modelId="{57EF56AD-8ACA-40E2-BEDA-80A564C03E41}" type="presParOf" srcId="{D63B27DA-9486-484A-8625-81686BBA10BA}" destId="{1EE5E57B-58B3-47F5-B7E9-DA52D3C9FFAA}" srcOrd="1" destOrd="0" presId="urn:microsoft.com/office/officeart/2005/8/layout/orgChart1"/>
    <dgm:cxn modelId="{3BE4D7B4-FBC4-4176-9A45-4CAF86AB592C}" type="presParOf" srcId="{1EE5E57B-58B3-47F5-B7E9-DA52D3C9FFAA}" destId="{4BAEB4EE-D4F1-4B3E-AB4A-FD20A3F1ACA8}" srcOrd="0" destOrd="0" presId="urn:microsoft.com/office/officeart/2005/8/layout/orgChart1"/>
    <dgm:cxn modelId="{9965E7F3-3EBA-4F27-A993-6AC704D8A6CA}" type="presParOf" srcId="{4BAEB4EE-D4F1-4B3E-AB4A-FD20A3F1ACA8}" destId="{F1D40FAB-4CF7-49C8-8B47-607BE9C05393}" srcOrd="0" destOrd="0" presId="urn:microsoft.com/office/officeart/2005/8/layout/orgChart1"/>
    <dgm:cxn modelId="{7AD292A7-9B44-4244-8296-E570C550B816}" type="presParOf" srcId="{4BAEB4EE-D4F1-4B3E-AB4A-FD20A3F1ACA8}" destId="{30274F71-FF42-4B0E-A160-1D744532BB99}" srcOrd="1" destOrd="0" presId="urn:microsoft.com/office/officeart/2005/8/layout/orgChart1"/>
    <dgm:cxn modelId="{8493535D-23C4-43E6-9E38-C4E9CAC880AB}" type="presParOf" srcId="{1EE5E57B-58B3-47F5-B7E9-DA52D3C9FFAA}" destId="{9437B8F8-5F31-403F-9874-C000F27EB50A}" srcOrd="1" destOrd="0" presId="urn:microsoft.com/office/officeart/2005/8/layout/orgChart1"/>
    <dgm:cxn modelId="{40B54C5E-F255-40E9-B252-2CD1D7DDEC17}" type="presParOf" srcId="{1EE5E57B-58B3-47F5-B7E9-DA52D3C9FFAA}" destId="{01DE8574-53FE-4F26-9C96-08B92DFCDD87}" srcOrd="2" destOrd="0" presId="urn:microsoft.com/office/officeart/2005/8/layout/orgChart1"/>
    <dgm:cxn modelId="{14A0A9DE-F947-4758-80E5-9288EE514DC4}" type="presParOf" srcId="{D63B27DA-9486-484A-8625-81686BBA10BA}" destId="{907BA149-4010-4C08-9C02-932A8DEAC9AD}" srcOrd="2" destOrd="0" presId="urn:microsoft.com/office/officeart/2005/8/layout/orgChart1"/>
    <dgm:cxn modelId="{150ADEB9-4F56-4B26-848F-F16E8DFD3E1A}" type="presParOf" srcId="{D63B27DA-9486-484A-8625-81686BBA10BA}" destId="{E6C07298-1161-4891-B16F-70757CE06714}" srcOrd="3" destOrd="0" presId="urn:microsoft.com/office/officeart/2005/8/layout/orgChart1"/>
    <dgm:cxn modelId="{5DDFC74D-A2FF-42BA-A836-617422F2E9CF}" type="presParOf" srcId="{E6C07298-1161-4891-B16F-70757CE06714}" destId="{6EF97E08-D579-4F28-945A-40E0D4B58DF6}" srcOrd="0" destOrd="0" presId="urn:microsoft.com/office/officeart/2005/8/layout/orgChart1"/>
    <dgm:cxn modelId="{F661B039-3E49-47A4-B8CC-EDD1584C04FB}" type="presParOf" srcId="{6EF97E08-D579-4F28-945A-40E0D4B58DF6}" destId="{6C90D759-1F07-46D3-BD0A-DD319472F800}" srcOrd="0" destOrd="0" presId="urn:microsoft.com/office/officeart/2005/8/layout/orgChart1"/>
    <dgm:cxn modelId="{8D950EA1-6918-4B14-9A02-D73E22E4D97F}" type="presParOf" srcId="{6EF97E08-D579-4F28-945A-40E0D4B58DF6}" destId="{4D8ABBD6-D5B3-4F9A-9956-C0B977B82DCC}" srcOrd="1" destOrd="0" presId="urn:microsoft.com/office/officeart/2005/8/layout/orgChart1"/>
    <dgm:cxn modelId="{0F6928A6-BCA1-441F-A5B0-CB8DF72AEC37}" type="presParOf" srcId="{E6C07298-1161-4891-B16F-70757CE06714}" destId="{DE47A3A6-02E2-47D4-955E-D4B5BE10D4FE}" srcOrd="1" destOrd="0" presId="urn:microsoft.com/office/officeart/2005/8/layout/orgChart1"/>
    <dgm:cxn modelId="{C6F6F5FA-021A-4DF7-A6BE-C91D2ED0D4EF}" type="presParOf" srcId="{E6C07298-1161-4891-B16F-70757CE06714}" destId="{51DB6310-1E83-45F0-9EBF-B536ABB528BC}" srcOrd="2" destOrd="0" presId="urn:microsoft.com/office/officeart/2005/8/layout/orgChart1"/>
    <dgm:cxn modelId="{B21A6563-786F-43FF-A613-ACA08C5C0B92}" type="presParOf" srcId="{F3BE7B44-D7B6-4A19-9EFA-2F5805DF5741}" destId="{6821B292-D694-4DD4-B95B-443FE7B1819E}" srcOrd="2" destOrd="0" presId="urn:microsoft.com/office/officeart/2005/8/layout/orgChart1"/>
    <dgm:cxn modelId="{039D83AE-F8A7-43EA-BF18-BA93D975FE6B}" type="presParOf" srcId="{CBB7E152-A469-451F-B7B9-E52EE48ACC70}" destId="{E43ECF6F-3D4B-4DB4-9EC5-364EF6C466B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7118C5-DEE9-489E-9266-4F872A4E0255}" type="doc">
      <dgm:prSet loTypeId="urn:microsoft.com/office/officeart/2005/8/layout/vList2" loCatId="list" qsTypeId="urn:microsoft.com/office/officeart/2005/8/quickstyle/simple5" qsCatId="simple" csTypeId="urn:microsoft.com/office/officeart/2005/8/colors/colorful4" csCatId="colorful"/>
      <dgm:spPr/>
      <dgm:t>
        <a:bodyPr/>
        <a:lstStyle/>
        <a:p>
          <a:endParaRPr lang="en-US"/>
        </a:p>
      </dgm:t>
    </dgm:pt>
    <dgm:pt modelId="{25116C69-BBB3-40EE-8F19-6627CA11B39C}">
      <dgm:prSet/>
      <dgm:spPr/>
      <dgm:t>
        <a:bodyPr/>
        <a:lstStyle/>
        <a:p>
          <a:pPr rtl="0"/>
          <a:r>
            <a:rPr lang="en-US" dirty="0"/>
            <a:t>Also called Internal </a:t>
          </a:r>
          <a:r>
            <a:rPr lang="en-US" dirty="0" err="1"/>
            <a:t>ankylotic</a:t>
          </a:r>
          <a:r>
            <a:rPr lang="en-US" dirty="0"/>
            <a:t> resorption (</a:t>
          </a:r>
          <a:r>
            <a:rPr lang="en-US" dirty="0" err="1"/>
            <a:t>Andreasen</a:t>
          </a:r>
          <a:r>
            <a:rPr lang="en-US" dirty="0"/>
            <a:t> 1994). </a:t>
          </a:r>
        </a:p>
      </dgm:t>
    </dgm:pt>
    <dgm:pt modelId="{45341769-67F3-4076-B5D7-269E9E9BACA9}" type="parTrans" cxnId="{14519CC7-91D3-4619-B002-F8A7E36CADE1}">
      <dgm:prSet/>
      <dgm:spPr/>
      <dgm:t>
        <a:bodyPr/>
        <a:lstStyle/>
        <a:p>
          <a:endParaRPr lang="en-US"/>
        </a:p>
      </dgm:t>
    </dgm:pt>
    <dgm:pt modelId="{778E0D81-FCD5-49F8-9D18-7A60221EA779}" type="sibTrans" cxnId="{14519CC7-91D3-4619-B002-F8A7E36CADE1}">
      <dgm:prSet/>
      <dgm:spPr/>
      <dgm:t>
        <a:bodyPr/>
        <a:lstStyle/>
        <a:p>
          <a:endParaRPr lang="en-US"/>
        </a:p>
      </dgm:t>
    </dgm:pt>
    <dgm:pt modelId="{B5BAB0E3-940B-4AFF-A15B-5AD4C138C937}">
      <dgm:prSet/>
      <dgm:spPr/>
      <dgm:t>
        <a:bodyPr/>
        <a:lstStyle/>
        <a:p>
          <a:pPr rtl="0"/>
          <a:r>
            <a:rPr lang="en-US" dirty="0"/>
            <a:t>Resorption of dentin and subsequent deposition of hard tissue that resembles bone or </a:t>
          </a:r>
          <a:r>
            <a:rPr lang="en-US" dirty="0" err="1"/>
            <a:t>cementum</a:t>
          </a:r>
          <a:r>
            <a:rPr lang="en-US" dirty="0"/>
            <a:t> occurs but not dentin. </a:t>
          </a:r>
        </a:p>
      </dgm:t>
    </dgm:pt>
    <dgm:pt modelId="{1E99B787-7538-4705-AC5A-D606C3F4DCEA}" type="parTrans" cxnId="{8B582BF1-73E4-4484-A2BD-72261229A1A2}">
      <dgm:prSet/>
      <dgm:spPr/>
      <dgm:t>
        <a:bodyPr/>
        <a:lstStyle/>
        <a:p>
          <a:endParaRPr lang="en-US"/>
        </a:p>
      </dgm:t>
    </dgm:pt>
    <dgm:pt modelId="{18AA4E21-4D32-422B-84BE-6F9BDDD2676A}" type="sibTrans" cxnId="{8B582BF1-73E4-4484-A2BD-72261229A1A2}">
      <dgm:prSet/>
      <dgm:spPr/>
      <dgm:t>
        <a:bodyPr/>
        <a:lstStyle/>
        <a:p>
          <a:endParaRPr lang="en-US"/>
        </a:p>
      </dgm:t>
    </dgm:pt>
    <dgm:pt modelId="{A7918759-B60D-4D1E-A7EE-9830784DF683}">
      <dgm:prSet/>
      <dgm:spPr/>
      <dgm:t>
        <a:bodyPr/>
        <a:lstStyle/>
        <a:p>
          <a:pPr rtl="0"/>
          <a:r>
            <a:rPr lang="en-US"/>
            <a:t>Resorbing tissue is not of pulpal origin but is 'metaplastic' tissue derived from the pulpal invasion of macrophage-like cells (Stanley 1965). </a:t>
          </a:r>
        </a:p>
      </dgm:t>
    </dgm:pt>
    <dgm:pt modelId="{EB3458D0-AA35-4455-A749-56E2900DFEF6}" type="parTrans" cxnId="{53318CEA-0135-4CC9-ABEF-0D72D413C846}">
      <dgm:prSet/>
      <dgm:spPr/>
      <dgm:t>
        <a:bodyPr/>
        <a:lstStyle/>
        <a:p>
          <a:endParaRPr lang="en-US"/>
        </a:p>
      </dgm:t>
    </dgm:pt>
    <dgm:pt modelId="{1EE927AB-AC44-483A-8D36-0786F6D3B3EC}" type="sibTrans" cxnId="{53318CEA-0135-4CC9-ABEF-0D72D413C846}">
      <dgm:prSet/>
      <dgm:spPr/>
      <dgm:t>
        <a:bodyPr/>
        <a:lstStyle/>
        <a:p>
          <a:endParaRPr lang="en-US"/>
        </a:p>
      </dgm:t>
    </dgm:pt>
    <dgm:pt modelId="{5A17519C-DDD6-44A4-96FC-ECDF7C3ABEA7}">
      <dgm:prSet/>
      <dgm:spPr/>
      <dgm:t>
        <a:bodyPr/>
        <a:lstStyle/>
        <a:p>
          <a:pPr rtl="0"/>
          <a:r>
            <a:rPr lang="en-US"/>
            <a:t>Pulp tissue was replaced by periodontium-like connective tissue (Wedenberg et al 1987)</a:t>
          </a:r>
          <a:r>
            <a:rPr lang="en-US" baseline="30000"/>
            <a:t>40</a:t>
          </a:r>
          <a:endParaRPr lang="en-US"/>
        </a:p>
      </dgm:t>
    </dgm:pt>
    <dgm:pt modelId="{198F5110-C586-4E42-9DA6-DE62B5C4325C}" type="parTrans" cxnId="{E5AABF9D-A4A0-47B4-BCA2-DA639886267E}">
      <dgm:prSet/>
      <dgm:spPr/>
      <dgm:t>
        <a:bodyPr/>
        <a:lstStyle/>
        <a:p>
          <a:endParaRPr lang="en-US"/>
        </a:p>
      </dgm:t>
    </dgm:pt>
    <dgm:pt modelId="{558F3B01-67EA-4DD2-BE29-B3365CB78E82}" type="sibTrans" cxnId="{E5AABF9D-A4A0-47B4-BCA2-DA639886267E}">
      <dgm:prSet/>
      <dgm:spPr/>
      <dgm:t>
        <a:bodyPr/>
        <a:lstStyle/>
        <a:p>
          <a:endParaRPr lang="en-US"/>
        </a:p>
      </dgm:t>
    </dgm:pt>
    <dgm:pt modelId="{4A1D4EBC-0E45-4774-BC70-F9F0CFB7E297}" type="pres">
      <dgm:prSet presAssocID="{EF7118C5-DEE9-489E-9266-4F872A4E0255}" presName="linear" presStyleCnt="0">
        <dgm:presLayoutVars>
          <dgm:animLvl val="lvl"/>
          <dgm:resizeHandles val="exact"/>
        </dgm:presLayoutVars>
      </dgm:prSet>
      <dgm:spPr/>
    </dgm:pt>
    <dgm:pt modelId="{38ED086C-862B-41EB-8E98-B1E06408A841}" type="pres">
      <dgm:prSet presAssocID="{25116C69-BBB3-40EE-8F19-6627CA11B39C}" presName="parentText" presStyleLbl="node1" presStyleIdx="0" presStyleCnt="4">
        <dgm:presLayoutVars>
          <dgm:chMax val="0"/>
          <dgm:bulletEnabled val="1"/>
        </dgm:presLayoutVars>
      </dgm:prSet>
      <dgm:spPr/>
    </dgm:pt>
    <dgm:pt modelId="{3E043163-7640-4653-ADDA-8E2E02D2ECDB}" type="pres">
      <dgm:prSet presAssocID="{778E0D81-FCD5-49F8-9D18-7A60221EA779}" presName="spacer" presStyleCnt="0"/>
      <dgm:spPr/>
    </dgm:pt>
    <dgm:pt modelId="{847A9825-07A2-48C2-ABCD-98F752E82E48}" type="pres">
      <dgm:prSet presAssocID="{B5BAB0E3-940B-4AFF-A15B-5AD4C138C937}" presName="parentText" presStyleLbl="node1" presStyleIdx="1" presStyleCnt="4">
        <dgm:presLayoutVars>
          <dgm:chMax val="0"/>
          <dgm:bulletEnabled val="1"/>
        </dgm:presLayoutVars>
      </dgm:prSet>
      <dgm:spPr/>
    </dgm:pt>
    <dgm:pt modelId="{A3573A56-0CD7-4B14-B0BF-56E233F4AE50}" type="pres">
      <dgm:prSet presAssocID="{18AA4E21-4D32-422B-84BE-6F9BDDD2676A}" presName="spacer" presStyleCnt="0"/>
      <dgm:spPr/>
    </dgm:pt>
    <dgm:pt modelId="{4DA9304E-3D8F-4A61-9B19-47195E3918CE}" type="pres">
      <dgm:prSet presAssocID="{A7918759-B60D-4D1E-A7EE-9830784DF683}" presName="parentText" presStyleLbl="node1" presStyleIdx="2" presStyleCnt="4">
        <dgm:presLayoutVars>
          <dgm:chMax val="0"/>
          <dgm:bulletEnabled val="1"/>
        </dgm:presLayoutVars>
      </dgm:prSet>
      <dgm:spPr/>
    </dgm:pt>
    <dgm:pt modelId="{ABD116AA-8D26-41F1-A217-56BE300010D6}" type="pres">
      <dgm:prSet presAssocID="{1EE927AB-AC44-483A-8D36-0786F6D3B3EC}" presName="spacer" presStyleCnt="0"/>
      <dgm:spPr/>
    </dgm:pt>
    <dgm:pt modelId="{58886E75-A228-4A06-A51F-6A8CA9EE22AA}" type="pres">
      <dgm:prSet presAssocID="{5A17519C-DDD6-44A4-96FC-ECDF7C3ABEA7}" presName="parentText" presStyleLbl="node1" presStyleIdx="3" presStyleCnt="4">
        <dgm:presLayoutVars>
          <dgm:chMax val="0"/>
          <dgm:bulletEnabled val="1"/>
        </dgm:presLayoutVars>
      </dgm:prSet>
      <dgm:spPr/>
    </dgm:pt>
  </dgm:ptLst>
  <dgm:cxnLst>
    <dgm:cxn modelId="{6E650201-FC40-49B4-96E6-B49BC3AD0B3E}" type="presOf" srcId="{A7918759-B60D-4D1E-A7EE-9830784DF683}" destId="{4DA9304E-3D8F-4A61-9B19-47195E3918CE}" srcOrd="0" destOrd="0" presId="urn:microsoft.com/office/officeart/2005/8/layout/vList2"/>
    <dgm:cxn modelId="{3B8A2724-C69C-4C05-BC19-54722CD0E436}" type="presOf" srcId="{B5BAB0E3-940B-4AFF-A15B-5AD4C138C937}" destId="{847A9825-07A2-48C2-ABCD-98F752E82E48}" srcOrd="0" destOrd="0" presId="urn:microsoft.com/office/officeart/2005/8/layout/vList2"/>
    <dgm:cxn modelId="{11D7A856-BF69-4682-BE97-3158BDE64B64}" type="presOf" srcId="{EF7118C5-DEE9-489E-9266-4F872A4E0255}" destId="{4A1D4EBC-0E45-4774-BC70-F9F0CFB7E297}" srcOrd="0" destOrd="0" presId="urn:microsoft.com/office/officeart/2005/8/layout/vList2"/>
    <dgm:cxn modelId="{E5AABF9D-A4A0-47B4-BCA2-DA639886267E}" srcId="{EF7118C5-DEE9-489E-9266-4F872A4E0255}" destId="{5A17519C-DDD6-44A4-96FC-ECDF7C3ABEA7}" srcOrd="3" destOrd="0" parTransId="{198F5110-C586-4E42-9DA6-DE62B5C4325C}" sibTransId="{558F3B01-67EA-4DD2-BE29-B3365CB78E82}"/>
    <dgm:cxn modelId="{14519CC7-91D3-4619-B002-F8A7E36CADE1}" srcId="{EF7118C5-DEE9-489E-9266-4F872A4E0255}" destId="{25116C69-BBB3-40EE-8F19-6627CA11B39C}" srcOrd="0" destOrd="0" parTransId="{45341769-67F3-4076-B5D7-269E9E9BACA9}" sibTransId="{778E0D81-FCD5-49F8-9D18-7A60221EA779}"/>
    <dgm:cxn modelId="{AE8DDFD7-E91F-40FD-9778-11C96521D0F4}" type="presOf" srcId="{25116C69-BBB3-40EE-8F19-6627CA11B39C}" destId="{38ED086C-862B-41EB-8E98-B1E06408A841}" srcOrd="0" destOrd="0" presId="urn:microsoft.com/office/officeart/2005/8/layout/vList2"/>
    <dgm:cxn modelId="{1797B0E3-8868-46F7-9E55-2BBDB207D667}" type="presOf" srcId="{5A17519C-DDD6-44A4-96FC-ECDF7C3ABEA7}" destId="{58886E75-A228-4A06-A51F-6A8CA9EE22AA}" srcOrd="0" destOrd="0" presId="urn:microsoft.com/office/officeart/2005/8/layout/vList2"/>
    <dgm:cxn modelId="{53318CEA-0135-4CC9-ABEF-0D72D413C846}" srcId="{EF7118C5-DEE9-489E-9266-4F872A4E0255}" destId="{A7918759-B60D-4D1E-A7EE-9830784DF683}" srcOrd="2" destOrd="0" parTransId="{EB3458D0-AA35-4455-A749-56E2900DFEF6}" sibTransId="{1EE927AB-AC44-483A-8D36-0786F6D3B3EC}"/>
    <dgm:cxn modelId="{8B582BF1-73E4-4484-A2BD-72261229A1A2}" srcId="{EF7118C5-DEE9-489E-9266-4F872A4E0255}" destId="{B5BAB0E3-940B-4AFF-A15B-5AD4C138C937}" srcOrd="1" destOrd="0" parTransId="{1E99B787-7538-4705-AC5A-D606C3F4DCEA}" sibTransId="{18AA4E21-4D32-422B-84BE-6F9BDDD2676A}"/>
    <dgm:cxn modelId="{06BC8350-F69F-45F8-AD25-B339B251D90A}" type="presParOf" srcId="{4A1D4EBC-0E45-4774-BC70-F9F0CFB7E297}" destId="{38ED086C-862B-41EB-8E98-B1E06408A841}" srcOrd="0" destOrd="0" presId="urn:microsoft.com/office/officeart/2005/8/layout/vList2"/>
    <dgm:cxn modelId="{F987A780-F821-49AD-BAD0-1A952E8AE020}" type="presParOf" srcId="{4A1D4EBC-0E45-4774-BC70-F9F0CFB7E297}" destId="{3E043163-7640-4653-ADDA-8E2E02D2ECDB}" srcOrd="1" destOrd="0" presId="urn:microsoft.com/office/officeart/2005/8/layout/vList2"/>
    <dgm:cxn modelId="{A1E18BFF-B532-4A7B-87F8-461F001A7EAC}" type="presParOf" srcId="{4A1D4EBC-0E45-4774-BC70-F9F0CFB7E297}" destId="{847A9825-07A2-48C2-ABCD-98F752E82E48}" srcOrd="2" destOrd="0" presId="urn:microsoft.com/office/officeart/2005/8/layout/vList2"/>
    <dgm:cxn modelId="{010FD4DE-36D8-495D-86ED-3125B659154C}" type="presParOf" srcId="{4A1D4EBC-0E45-4774-BC70-F9F0CFB7E297}" destId="{A3573A56-0CD7-4B14-B0BF-56E233F4AE50}" srcOrd="3" destOrd="0" presId="urn:microsoft.com/office/officeart/2005/8/layout/vList2"/>
    <dgm:cxn modelId="{1AE40ECF-F531-41B3-AE39-2A048EC4826A}" type="presParOf" srcId="{4A1D4EBC-0E45-4774-BC70-F9F0CFB7E297}" destId="{4DA9304E-3D8F-4A61-9B19-47195E3918CE}" srcOrd="4" destOrd="0" presId="urn:microsoft.com/office/officeart/2005/8/layout/vList2"/>
    <dgm:cxn modelId="{2A611BDD-9A09-42F2-BE52-AFCE1657213C}" type="presParOf" srcId="{4A1D4EBC-0E45-4774-BC70-F9F0CFB7E297}" destId="{ABD116AA-8D26-41F1-A217-56BE300010D6}" srcOrd="5" destOrd="0" presId="urn:microsoft.com/office/officeart/2005/8/layout/vList2"/>
    <dgm:cxn modelId="{B9412329-2502-4455-97D6-EC01390DD506}" type="presParOf" srcId="{4A1D4EBC-0E45-4774-BC70-F9F0CFB7E297}" destId="{58886E75-A228-4A06-A51F-6A8CA9EE22AA}"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7772A1-6F26-4C5A-A9D0-F7DBCD177054}"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US"/>
        </a:p>
      </dgm:t>
    </dgm:pt>
    <dgm:pt modelId="{4A4E1DD0-7612-4661-AAEB-09184D516320}">
      <dgm:prSet/>
      <dgm:spPr/>
      <dgm:t>
        <a:bodyPr/>
        <a:lstStyle/>
        <a:p>
          <a:pPr rtl="0"/>
          <a:r>
            <a:rPr lang="en-US"/>
            <a:t>Transient type </a:t>
          </a:r>
        </a:p>
      </dgm:t>
    </dgm:pt>
    <dgm:pt modelId="{C8884B44-0E28-462C-91FB-F1C840865D9E}" type="parTrans" cxnId="{589D1AD2-F438-448F-965E-3869EC93C779}">
      <dgm:prSet/>
      <dgm:spPr/>
      <dgm:t>
        <a:bodyPr/>
        <a:lstStyle/>
        <a:p>
          <a:endParaRPr lang="en-US"/>
        </a:p>
      </dgm:t>
    </dgm:pt>
    <dgm:pt modelId="{40402591-0904-49F7-98B8-7D96BF0D3A03}" type="sibTrans" cxnId="{589D1AD2-F438-448F-965E-3869EC93C779}">
      <dgm:prSet/>
      <dgm:spPr/>
      <dgm:t>
        <a:bodyPr/>
        <a:lstStyle/>
        <a:p>
          <a:endParaRPr lang="en-US"/>
        </a:p>
      </dgm:t>
    </dgm:pt>
    <dgm:pt modelId="{D80D1127-6D6F-4543-8CFB-B2C250D923CA}">
      <dgm:prSet/>
      <dgm:spPr>
        <a:solidFill>
          <a:schemeClr val="bg1"/>
        </a:solidFill>
      </dgm:spPr>
      <dgm:t>
        <a:bodyPr/>
        <a:lstStyle/>
        <a:p>
          <a:pPr rtl="0"/>
          <a:r>
            <a:rPr lang="en-US" dirty="0"/>
            <a:t>Frequently in traumatized teeth with orthodontic/</a:t>
          </a:r>
          <a:r>
            <a:rPr lang="en-US" dirty="0" err="1"/>
            <a:t>periodontic</a:t>
          </a:r>
          <a:r>
            <a:rPr lang="en-US" dirty="0"/>
            <a:t> treatment.(</a:t>
          </a:r>
          <a:r>
            <a:rPr lang="en-US" dirty="0" err="1"/>
            <a:t>Andreasen</a:t>
          </a:r>
          <a:r>
            <a:rPr lang="en-US" dirty="0"/>
            <a:t> 1994) </a:t>
          </a:r>
        </a:p>
      </dgm:t>
    </dgm:pt>
    <dgm:pt modelId="{288D6DDE-4E14-41D3-95E8-3D916FB6751C}" type="parTrans" cxnId="{9D8C6541-ABD9-4D44-8283-D9C11BACA108}">
      <dgm:prSet/>
      <dgm:spPr/>
      <dgm:t>
        <a:bodyPr/>
        <a:lstStyle/>
        <a:p>
          <a:endParaRPr lang="en-US"/>
        </a:p>
      </dgm:t>
    </dgm:pt>
    <dgm:pt modelId="{33672D3B-8510-4985-9329-6AFF3AC6A2C7}" type="sibTrans" cxnId="{9D8C6541-ABD9-4D44-8283-D9C11BACA108}">
      <dgm:prSet/>
      <dgm:spPr/>
      <dgm:t>
        <a:bodyPr/>
        <a:lstStyle/>
        <a:p>
          <a:endParaRPr lang="en-US"/>
        </a:p>
      </dgm:t>
    </dgm:pt>
    <dgm:pt modelId="{F7856136-29E4-427B-83BA-1A3E2F8E3320}">
      <dgm:prSet/>
      <dgm:spPr/>
      <dgm:t>
        <a:bodyPr/>
        <a:lstStyle/>
        <a:p>
          <a:pPr rtl="0"/>
          <a:r>
            <a:rPr lang="en-US" dirty="0"/>
            <a:t>-Progressive type</a:t>
          </a:r>
        </a:p>
      </dgm:t>
    </dgm:pt>
    <dgm:pt modelId="{9005A20E-69E3-46C7-8DE9-1D1492E18A24}" type="parTrans" cxnId="{01DD9C16-E892-4470-8C19-6389CD297D09}">
      <dgm:prSet/>
      <dgm:spPr/>
      <dgm:t>
        <a:bodyPr/>
        <a:lstStyle/>
        <a:p>
          <a:endParaRPr lang="en-US"/>
        </a:p>
      </dgm:t>
    </dgm:pt>
    <dgm:pt modelId="{FD37E9BD-4244-4B35-A773-523D338451D6}" type="sibTrans" cxnId="{01DD9C16-E892-4470-8C19-6389CD297D09}">
      <dgm:prSet/>
      <dgm:spPr/>
      <dgm:t>
        <a:bodyPr/>
        <a:lstStyle/>
        <a:p>
          <a:endParaRPr lang="en-US"/>
        </a:p>
      </dgm:t>
    </dgm:pt>
    <dgm:pt modelId="{03F957CE-0398-4A7B-BC87-9E7BB728A175}">
      <dgm:prSet/>
      <dgm:spPr>
        <a:solidFill>
          <a:schemeClr val="bg1"/>
        </a:solidFill>
      </dgm:spPr>
      <dgm:t>
        <a:bodyPr/>
        <a:lstStyle/>
        <a:p>
          <a:pPr rtl="0"/>
          <a:r>
            <a:rPr lang="en-US" dirty="0"/>
            <a:t>Internal inflammatory resorption (</a:t>
          </a:r>
          <a:r>
            <a:rPr lang="en-US" dirty="0" err="1"/>
            <a:t>Andreasen</a:t>
          </a:r>
          <a:r>
            <a:rPr lang="en-US" dirty="0"/>
            <a:t> 1994) requiring continuous stimulation by infection through orientation of dentinal tubules.</a:t>
          </a:r>
        </a:p>
      </dgm:t>
    </dgm:pt>
    <dgm:pt modelId="{ABE9EA5C-ABB7-476A-ABA2-A6A25C9B9B4B}" type="parTrans" cxnId="{6D16ECCD-8EC2-488E-9FB1-81251E0F38E1}">
      <dgm:prSet/>
      <dgm:spPr/>
      <dgm:t>
        <a:bodyPr/>
        <a:lstStyle/>
        <a:p>
          <a:endParaRPr lang="en-US"/>
        </a:p>
      </dgm:t>
    </dgm:pt>
    <dgm:pt modelId="{7A7B7E48-EF82-481B-AB5C-0A42EC40820E}" type="sibTrans" cxnId="{6D16ECCD-8EC2-488E-9FB1-81251E0F38E1}">
      <dgm:prSet/>
      <dgm:spPr/>
      <dgm:t>
        <a:bodyPr/>
        <a:lstStyle/>
        <a:p>
          <a:endParaRPr lang="en-US"/>
        </a:p>
      </dgm:t>
    </dgm:pt>
    <dgm:pt modelId="{0AE82450-69AA-4DBC-A48B-C74B941C78AA}">
      <dgm:prSet/>
      <dgm:spPr>
        <a:solidFill>
          <a:schemeClr val="bg1"/>
        </a:solidFill>
      </dgm:spPr>
      <dgm:t>
        <a:bodyPr/>
        <a:lstStyle/>
        <a:p>
          <a:pPr rtl="0"/>
          <a:r>
            <a:rPr lang="en-US" dirty="0"/>
            <a:t>Only loss of </a:t>
          </a:r>
          <a:r>
            <a:rPr lang="en-US" dirty="0" err="1"/>
            <a:t>odontoblasts</a:t>
          </a:r>
          <a:r>
            <a:rPr lang="en-US" dirty="0"/>
            <a:t> and </a:t>
          </a:r>
          <a:r>
            <a:rPr lang="en-US" dirty="0" err="1"/>
            <a:t>predentin</a:t>
          </a:r>
          <a:r>
            <a:rPr lang="en-US" dirty="0"/>
            <a:t>. </a:t>
          </a:r>
        </a:p>
      </dgm:t>
    </dgm:pt>
    <dgm:pt modelId="{6CE0D1DB-9F26-4714-9521-D99EFAB4EA75}" type="parTrans" cxnId="{1D9E8078-4E4E-4D5B-A2BD-8489B816ECC6}">
      <dgm:prSet/>
      <dgm:spPr/>
      <dgm:t>
        <a:bodyPr/>
        <a:lstStyle/>
        <a:p>
          <a:endParaRPr lang="en-US"/>
        </a:p>
      </dgm:t>
    </dgm:pt>
    <dgm:pt modelId="{8BA31CE3-BD36-4B3B-971F-6E0DF5DE623E}" type="sibTrans" cxnId="{1D9E8078-4E4E-4D5B-A2BD-8489B816ECC6}">
      <dgm:prSet/>
      <dgm:spPr/>
      <dgm:t>
        <a:bodyPr/>
        <a:lstStyle/>
        <a:p>
          <a:endParaRPr lang="en-US"/>
        </a:p>
      </dgm:t>
    </dgm:pt>
    <dgm:pt modelId="{7004FD77-5B44-4DC1-800F-81B8B5AF51DD}">
      <dgm:prSet/>
      <dgm:spPr>
        <a:solidFill>
          <a:schemeClr val="bg1"/>
        </a:solidFill>
      </dgm:spPr>
      <dgm:t>
        <a:bodyPr/>
        <a:lstStyle/>
        <a:p>
          <a:pPr rtl="0"/>
          <a:r>
            <a:rPr lang="en-US" dirty="0"/>
            <a:t>Very shallow and self limiting and is repaired with new hard tissue.</a:t>
          </a:r>
        </a:p>
      </dgm:t>
    </dgm:pt>
    <dgm:pt modelId="{1513507F-F82C-4EFB-9742-B07C346D91FB}" type="parTrans" cxnId="{2687AE0E-64FB-4222-AE56-2E46379DCB9C}">
      <dgm:prSet/>
      <dgm:spPr/>
      <dgm:t>
        <a:bodyPr/>
        <a:lstStyle/>
        <a:p>
          <a:endParaRPr lang="en-US"/>
        </a:p>
      </dgm:t>
    </dgm:pt>
    <dgm:pt modelId="{387F0E3F-D3A7-4C41-86D7-E7D48E985F2B}" type="sibTrans" cxnId="{2687AE0E-64FB-4222-AE56-2E46379DCB9C}">
      <dgm:prSet/>
      <dgm:spPr/>
      <dgm:t>
        <a:bodyPr/>
        <a:lstStyle/>
        <a:p>
          <a:endParaRPr lang="en-US"/>
        </a:p>
      </dgm:t>
    </dgm:pt>
    <dgm:pt modelId="{5D63C8CC-467C-47D5-AB3C-840ECE19876F}" type="pres">
      <dgm:prSet presAssocID="{CE7772A1-6F26-4C5A-A9D0-F7DBCD177054}" presName="linear" presStyleCnt="0">
        <dgm:presLayoutVars>
          <dgm:animLvl val="lvl"/>
          <dgm:resizeHandles val="exact"/>
        </dgm:presLayoutVars>
      </dgm:prSet>
      <dgm:spPr/>
    </dgm:pt>
    <dgm:pt modelId="{BDF929BC-98B1-4D15-952E-55B39CBE8CE8}" type="pres">
      <dgm:prSet presAssocID="{4A4E1DD0-7612-4661-AAEB-09184D516320}" presName="parentText" presStyleLbl="node1" presStyleIdx="0" presStyleCnt="2" custLinFactNeighborX="917" custLinFactNeighborY="-197">
        <dgm:presLayoutVars>
          <dgm:chMax val="0"/>
          <dgm:bulletEnabled val="1"/>
        </dgm:presLayoutVars>
      </dgm:prSet>
      <dgm:spPr/>
    </dgm:pt>
    <dgm:pt modelId="{8963A48E-7DD5-4338-BD44-99FC70A08B61}" type="pres">
      <dgm:prSet presAssocID="{4A4E1DD0-7612-4661-AAEB-09184D516320}" presName="childText" presStyleLbl="revTx" presStyleIdx="0" presStyleCnt="2">
        <dgm:presLayoutVars>
          <dgm:bulletEnabled val="1"/>
        </dgm:presLayoutVars>
      </dgm:prSet>
      <dgm:spPr/>
    </dgm:pt>
    <dgm:pt modelId="{1C9BE0C5-C277-44D8-A5B3-F418889A802E}" type="pres">
      <dgm:prSet presAssocID="{F7856136-29E4-427B-83BA-1A3E2F8E3320}" presName="parentText" presStyleLbl="node1" presStyleIdx="1" presStyleCnt="2">
        <dgm:presLayoutVars>
          <dgm:chMax val="0"/>
          <dgm:bulletEnabled val="1"/>
        </dgm:presLayoutVars>
      </dgm:prSet>
      <dgm:spPr/>
    </dgm:pt>
    <dgm:pt modelId="{5D5FF589-4BD1-4FD2-882F-FF4B69243002}" type="pres">
      <dgm:prSet presAssocID="{F7856136-29E4-427B-83BA-1A3E2F8E3320}" presName="childText" presStyleLbl="revTx" presStyleIdx="1" presStyleCnt="2">
        <dgm:presLayoutVars>
          <dgm:bulletEnabled val="1"/>
        </dgm:presLayoutVars>
      </dgm:prSet>
      <dgm:spPr/>
    </dgm:pt>
  </dgm:ptLst>
  <dgm:cxnLst>
    <dgm:cxn modelId="{2687AE0E-64FB-4222-AE56-2E46379DCB9C}" srcId="{4A4E1DD0-7612-4661-AAEB-09184D516320}" destId="{7004FD77-5B44-4DC1-800F-81B8B5AF51DD}" srcOrd="2" destOrd="0" parTransId="{1513507F-F82C-4EFB-9742-B07C346D91FB}" sibTransId="{387F0E3F-D3A7-4C41-86D7-E7D48E985F2B}"/>
    <dgm:cxn modelId="{01DD9C16-E892-4470-8C19-6389CD297D09}" srcId="{CE7772A1-6F26-4C5A-A9D0-F7DBCD177054}" destId="{F7856136-29E4-427B-83BA-1A3E2F8E3320}" srcOrd="1" destOrd="0" parTransId="{9005A20E-69E3-46C7-8DE9-1D1492E18A24}" sibTransId="{FD37E9BD-4244-4B35-A773-523D338451D6}"/>
    <dgm:cxn modelId="{01D0731E-5014-4344-9FF8-5585F6536E81}" type="presOf" srcId="{7004FD77-5B44-4DC1-800F-81B8B5AF51DD}" destId="{8963A48E-7DD5-4338-BD44-99FC70A08B61}" srcOrd="0" destOrd="2" presId="urn:microsoft.com/office/officeart/2005/8/layout/vList2"/>
    <dgm:cxn modelId="{11C61F5D-5B6B-47B4-B218-03D218729FBF}" type="presOf" srcId="{4A4E1DD0-7612-4661-AAEB-09184D516320}" destId="{BDF929BC-98B1-4D15-952E-55B39CBE8CE8}" srcOrd="0" destOrd="0" presId="urn:microsoft.com/office/officeart/2005/8/layout/vList2"/>
    <dgm:cxn modelId="{9D8C6541-ABD9-4D44-8283-D9C11BACA108}" srcId="{4A4E1DD0-7612-4661-AAEB-09184D516320}" destId="{D80D1127-6D6F-4543-8CFB-B2C250D923CA}" srcOrd="0" destOrd="0" parTransId="{288D6DDE-4E14-41D3-95E8-3D916FB6751C}" sibTransId="{33672D3B-8510-4985-9329-6AFF3AC6A2C7}"/>
    <dgm:cxn modelId="{52F16E68-D6EF-4C39-B67E-A2B5AC9D19C5}" type="presOf" srcId="{0AE82450-69AA-4DBC-A48B-C74B941C78AA}" destId="{8963A48E-7DD5-4338-BD44-99FC70A08B61}" srcOrd="0" destOrd="1" presId="urn:microsoft.com/office/officeart/2005/8/layout/vList2"/>
    <dgm:cxn modelId="{DED6F873-627D-4847-B56B-2F3EEF864F8D}" type="presOf" srcId="{D80D1127-6D6F-4543-8CFB-B2C250D923CA}" destId="{8963A48E-7DD5-4338-BD44-99FC70A08B61}" srcOrd="0" destOrd="0" presId="urn:microsoft.com/office/officeart/2005/8/layout/vList2"/>
    <dgm:cxn modelId="{1D9E8078-4E4E-4D5B-A2BD-8489B816ECC6}" srcId="{4A4E1DD0-7612-4661-AAEB-09184D516320}" destId="{0AE82450-69AA-4DBC-A48B-C74B941C78AA}" srcOrd="1" destOrd="0" parTransId="{6CE0D1DB-9F26-4714-9521-D99EFAB4EA75}" sibTransId="{8BA31CE3-BD36-4B3B-971F-6E0DF5DE623E}"/>
    <dgm:cxn modelId="{CE0B0D84-9D50-4E3A-91E7-FEE184C9A751}" type="presOf" srcId="{F7856136-29E4-427B-83BA-1A3E2F8E3320}" destId="{1C9BE0C5-C277-44D8-A5B3-F418889A802E}" srcOrd="0" destOrd="0" presId="urn:microsoft.com/office/officeart/2005/8/layout/vList2"/>
    <dgm:cxn modelId="{8E91E4C4-30D2-4F8A-B197-5B9A9573B80E}" type="presOf" srcId="{03F957CE-0398-4A7B-BC87-9E7BB728A175}" destId="{5D5FF589-4BD1-4FD2-882F-FF4B69243002}" srcOrd="0" destOrd="0" presId="urn:microsoft.com/office/officeart/2005/8/layout/vList2"/>
    <dgm:cxn modelId="{6D16ECCD-8EC2-488E-9FB1-81251E0F38E1}" srcId="{F7856136-29E4-427B-83BA-1A3E2F8E3320}" destId="{03F957CE-0398-4A7B-BC87-9E7BB728A175}" srcOrd="0" destOrd="0" parTransId="{ABE9EA5C-ABB7-476A-ABA2-A6A25C9B9B4B}" sibTransId="{7A7B7E48-EF82-481B-AB5C-0A42EC40820E}"/>
    <dgm:cxn modelId="{589D1AD2-F438-448F-965E-3869EC93C779}" srcId="{CE7772A1-6F26-4C5A-A9D0-F7DBCD177054}" destId="{4A4E1DD0-7612-4661-AAEB-09184D516320}" srcOrd="0" destOrd="0" parTransId="{C8884B44-0E28-462C-91FB-F1C840865D9E}" sibTransId="{40402591-0904-49F7-98B8-7D96BF0D3A03}"/>
    <dgm:cxn modelId="{82061DE0-52FE-4D04-AC56-9A620F4488EF}" type="presOf" srcId="{CE7772A1-6F26-4C5A-A9D0-F7DBCD177054}" destId="{5D63C8CC-467C-47D5-AB3C-840ECE19876F}" srcOrd="0" destOrd="0" presId="urn:microsoft.com/office/officeart/2005/8/layout/vList2"/>
    <dgm:cxn modelId="{6427A624-63FE-4C9F-9A04-A268A5CA9F05}" type="presParOf" srcId="{5D63C8CC-467C-47D5-AB3C-840ECE19876F}" destId="{BDF929BC-98B1-4D15-952E-55B39CBE8CE8}" srcOrd="0" destOrd="0" presId="urn:microsoft.com/office/officeart/2005/8/layout/vList2"/>
    <dgm:cxn modelId="{155A8897-6D0E-4302-9A1D-94D8E6A43558}" type="presParOf" srcId="{5D63C8CC-467C-47D5-AB3C-840ECE19876F}" destId="{8963A48E-7DD5-4338-BD44-99FC70A08B61}" srcOrd="1" destOrd="0" presId="urn:microsoft.com/office/officeart/2005/8/layout/vList2"/>
    <dgm:cxn modelId="{FC6E4F8A-878D-40D0-B87F-C15C639BD571}" type="presParOf" srcId="{5D63C8CC-467C-47D5-AB3C-840ECE19876F}" destId="{1C9BE0C5-C277-44D8-A5B3-F418889A802E}" srcOrd="2" destOrd="0" presId="urn:microsoft.com/office/officeart/2005/8/layout/vList2"/>
    <dgm:cxn modelId="{7884B0DC-B4C9-4392-8D23-EED06620C894}" type="presParOf" srcId="{5D63C8CC-467C-47D5-AB3C-840ECE19876F}" destId="{5D5FF589-4BD1-4FD2-882F-FF4B69243002}"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1F2AC0-6CF5-480C-B5DD-B28EF2FC62BA}" type="doc">
      <dgm:prSet loTypeId="urn:microsoft.com/office/officeart/2005/8/layout/chart3" loCatId="relationship" qsTypeId="urn:microsoft.com/office/officeart/2005/8/quickstyle/3d1" qsCatId="3D" csTypeId="urn:microsoft.com/office/officeart/2005/8/colors/colorful1#3" csCatId="colorful" phldr="1"/>
      <dgm:spPr/>
      <dgm:t>
        <a:bodyPr/>
        <a:lstStyle/>
        <a:p>
          <a:endParaRPr lang="en-US"/>
        </a:p>
      </dgm:t>
    </dgm:pt>
    <dgm:pt modelId="{5073F22A-BBFA-46FD-9EA5-B289270798A0}">
      <dgm:prSet/>
      <dgm:spPr/>
      <dgm:t>
        <a:bodyPr/>
        <a:lstStyle/>
        <a:p>
          <a:pPr rtl="0"/>
          <a:r>
            <a:rPr lang="en-US" b="1" dirty="0"/>
            <a:t>Predisposing factors</a:t>
          </a:r>
          <a:endParaRPr lang="en-US" dirty="0"/>
        </a:p>
      </dgm:t>
    </dgm:pt>
    <dgm:pt modelId="{A77ED1A4-0410-40A0-9F9C-F48DFA83DBBC}" type="parTrans" cxnId="{5FDB7C2C-18D9-4E0B-9F80-77E13B2E7EB0}">
      <dgm:prSet/>
      <dgm:spPr/>
      <dgm:t>
        <a:bodyPr/>
        <a:lstStyle/>
        <a:p>
          <a:endParaRPr lang="en-US"/>
        </a:p>
      </dgm:t>
    </dgm:pt>
    <dgm:pt modelId="{73457C86-7F0B-495B-AD49-27C9FAD87FFC}" type="sibTrans" cxnId="{5FDB7C2C-18D9-4E0B-9F80-77E13B2E7EB0}">
      <dgm:prSet/>
      <dgm:spPr/>
      <dgm:t>
        <a:bodyPr/>
        <a:lstStyle/>
        <a:p>
          <a:endParaRPr lang="en-US"/>
        </a:p>
      </dgm:t>
    </dgm:pt>
    <dgm:pt modelId="{109A53EE-FA49-484A-A898-8D6FEF9983A6}">
      <dgm:prSet/>
      <dgm:spPr/>
      <dgm:t>
        <a:bodyPr/>
        <a:lstStyle/>
        <a:p>
          <a:pPr rtl="0"/>
          <a:r>
            <a:rPr lang="en-US" dirty="0"/>
            <a:t>High-magnitude intrusive forces</a:t>
          </a:r>
        </a:p>
      </dgm:t>
    </dgm:pt>
    <dgm:pt modelId="{D3A539E8-8F22-4083-B92A-93B680578BCA}" type="parTrans" cxnId="{1BBC5CBA-1436-4790-B0F5-EB6DD8611943}">
      <dgm:prSet/>
      <dgm:spPr/>
      <dgm:t>
        <a:bodyPr/>
        <a:lstStyle/>
        <a:p>
          <a:endParaRPr lang="en-US"/>
        </a:p>
      </dgm:t>
    </dgm:pt>
    <dgm:pt modelId="{73714AC7-79FA-4B6E-9708-B102EEF0D5AC}" type="sibTrans" cxnId="{1BBC5CBA-1436-4790-B0F5-EB6DD8611943}">
      <dgm:prSet/>
      <dgm:spPr/>
      <dgm:t>
        <a:bodyPr/>
        <a:lstStyle/>
        <a:p>
          <a:endParaRPr lang="en-US"/>
        </a:p>
      </dgm:t>
    </dgm:pt>
    <dgm:pt modelId="{E73A688C-5132-4E34-A03C-D0FCFD2903C5}">
      <dgm:prSet/>
      <dgm:spPr/>
      <dgm:t>
        <a:bodyPr/>
        <a:lstStyle/>
        <a:p>
          <a:pPr rtl="0"/>
          <a:r>
            <a:rPr lang="en-US" dirty="0"/>
            <a:t>Long term orthodontic treatment</a:t>
          </a:r>
        </a:p>
      </dgm:t>
    </dgm:pt>
    <dgm:pt modelId="{83AF2AC6-E630-493D-85B1-C8606810B137}" type="parTrans" cxnId="{0CB22416-FB79-4439-BD16-5069B9A8ADE8}">
      <dgm:prSet/>
      <dgm:spPr/>
      <dgm:t>
        <a:bodyPr/>
        <a:lstStyle/>
        <a:p>
          <a:endParaRPr lang="en-US"/>
        </a:p>
      </dgm:t>
    </dgm:pt>
    <dgm:pt modelId="{64198EBE-C95E-4F14-B672-ABA8B4F7E79F}" type="sibTrans" cxnId="{0CB22416-FB79-4439-BD16-5069B9A8ADE8}">
      <dgm:prSet/>
      <dgm:spPr/>
      <dgm:t>
        <a:bodyPr/>
        <a:lstStyle/>
        <a:p>
          <a:endParaRPr lang="en-US"/>
        </a:p>
      </dgm:t>
    </dgm:pt>
    <dgm:pt modelId="{37777222-F9F8-40DE-A9E2-E69833E1B603}">
      <dgm:prSet/>
      <dgm:spPr/>
      <dgm:t>
        <a:bodyPr/>
        <a:lstStyle/>
        <a:p>
          <a:pPr rtl="0"/>
          <a:r>
            <a:rPr lang="en-US" dirty="0"/>
            <a:t>Treatment started after age 11</a:t>
          </a:r>
        </a:p>
      </dgm:t>
    </dgm:pt>
    <dgm:pt modelId="{224DF460-40E2-473B-9BD9-68D2B2459FCC}" type="parTrans" cxnId="{328B2F08-7005-4C36-BDD6-423E9DA80748}">
      <dgm:prSet/>
      <dgm:spPr/>
      <dgm:t>
        <a:bodyPr/>
        <a:lstStyle/>
        <a:p>
          <a:endParaRPr lang="en-US"/>
        </a:p>
      </dgm:t>
    </dgm:pt>
    <dgm:pt modelId="{A9C0FFCB-873F-4A71-8918-B1CE2BBA2FBF}" type="sibTrans" cxnId="{328B2F08-7005-4C36-BDD6-423E9DA80748}">
      <dgm:prSet/>
      <dgm:spPr/>
      <dgm:t>
        <a:bodyPr/>
        <a:lstStyle/>
        <a:p>
          <a:endParaRPr lang="en-US"/>
        </a:p>
      </dgm:t>
    </dgm:pt>
    <dgm:pt modelId="{8090FE77-8E5F-42E1-93DF-B7272D894209}">
      <dgm:prSet/>
      <dgm:spPr/>
      <dgm:t>
        <a:bodyPr/>
        <a:lstStyle/>
        <a:p>
          <a:pPr rtl="0"/>
          <a:r>
            <a:rPr lang="en-US" dirty="0"/>
            <a:t>Fixed appliances</a:t>
          </a:r>
        </a:p>
      </dgm:t>
    </dgm:pt>
    <dgm:pt modelId="{4BB2A5AB-27D1-4C1D-BD9E-203FA42302DA}" type="parTrans" cxnId="{39A66884-50AF-4414-B60F-8966A5915669}">
      <dgm:prSet/>
      <dgm:spPr/>
      <dgm:t>
        <a:bodyPr/>
        <a:lstStyle/>
        <a:p>
          <a:endParaRPr lang="en-US"/>
        </a:p>
      </dgm:t>
    </dgm:pt>
    <dgm:pt modelId="{83B32E63-FE21-4344-B570-1CA220E687CD}" type="sibTrans" cxnId="{39A66884-50AF-4414-B60F-8966A5915669}">
      <dgm:prSet/>
      <dgm:spPr/>
      <dgm:t>
        <a:bodyPr/>
        <a:lstStyle/>
        <a:p>
          <a:endParaRPr lang="en-US"/>
        </a:p>
      </dgm:t>
    </dgm:pt>
    <dgm:pt modelId="{38DBB351-0906-4780-A71B-0642810F3422}" type="pres">
      <dgm:prSet presAssocID="{CE1F2AC0-6CF5-480C-B5DD-B28EF2FC62BA}" presName="compositeShape" presStyleCnt="0">
        <dgm:presLayoutVars>
          <dgm:chMax val="7"/>
          <dgm:dir/>
          <dgm:resizeHandles val="exact"/>
        </dgm:presLayoutVars>
      </dgm:prSet>
      <dgm:spPr/>
    </dgm:pt>
    <dgm:pt modelId="{708BD260-49D8-4943-BB2B-437C593F55CA}" type="pres">
      <dgm:prSet presAssocID="{CE1F2AC0-6CF5-480C-B5DD-B28EF2FC62BA}" presName="wedge1" presStyleLbl="node1" presStyleIdx="0" presStyleCnt="5" custScaleX="139357" custScaleY="100999"/>
      <dgm:spPr/>
    </dgm:pt>
    <dgm:pt modelId="{A49BE6A9-AFB3-4F59-AC59-00D3434A46DC}" type="pres">
      <dgm:prSet presAssocID="{CE1F2AC0-6CF5-480C-B5DD-B28EF2FC62BA}" presName="wedge1Tx" presStyleLbl="node1" presStyleIdx="0" presStyleCnt="5">
        <dgm:presLayoutVars>
          <dgm:chMax val="0"/>
          <dgm:chPref val="0"/>
          <dgm:bulletEnabled val="1"/>
        </dgm:presLayoutVars>
      </dgm:prSet>
      <dgm:spPr/>
    </dgm:pt>
    <dgm:pt modelId="{F9ED51C5-957F-4D71-A5E7-F7D0115F7B65}" type="pres">
      <dgm:prSet presAssocID="{CE1F2AC0-6CF5-480C-B5DD-B28EF2FC62BA}" presName="wedge2" presStyleLbl="node1" presStyleIdx="1" presStyleCnt="5" custScaleX="139357" custScaleY="100999"/>
      <dgm:spPr/>
    </dgm:pt>
    <dgm:pt modelId="{F136F18F-1840-4E54-B801-1A1CFFEFB4AE}" type="pres">
      <dgm:prSet presAssocID="{CE1F2AC0-6CF5-480C-B5DD-B28EF2FC62BA}" presName="wedge2Tx" presStyleLbl="node1" presStyleIdx="1" presStyleCnt="5">
        <dgm:presLayoutVars>
          <dgm:chMax val="0"/>
          <dgm:chPref val="0"/>
          <dgm:bulletEnabled val="1"/>
        </dgm:presLayoutVars>
      </dgm:prSet>
      <dgm:spPr/>
    </dgm:pt>
    <dgm:pt modelId="{EEA8594B-E52B-4B15-A636-8AB8588DDD4B}" type="pres">
      <dgm:prSet presAssocID="{CE1F2AC0-6CF5-480C-B5DD-B28EF2FC62BA}" presName="wedge3" presStyleLbl="node1" presStyleIdx="2" presStyleCnt="5" custScaleX="139357" custScaleY="100999"/>
      <dgm:spPr/>
    </dgm:pt>
    <dgm:pt modelId="{D5D47D0E-27FE-479F-8764-4A58AF78132A}" type="pres">
      <dgm:prSet presAssocID="{CE1F2AC0-6CF5-480C-B5DD-B28EF2FC62BA}" presName="wedge3Tx" presStyleLbl="node1" presStyleIdx="2" presStyleCnt="5">
        <dgm:presLayoutVars>
          <dgm:chMax val="0"/>
          <dgm:chPref val="0"/>
          <dgm:bulletEnabled val="1"/>
        </dgm:presLayoutVars>
      </dgm:prSet>
      <dgm:spPr/>
    </dgm:pt>
    <dgm:pt modelId="{67113A15-0353-4741-BDE5-54320541F66B}" type="pres">
      <dgm:prSet presAssocID="{CE1F2AC0-6CF5-480C-B5DD-B28EF2FC62BA}" presName="wedge4" presStyleLbl="node1" presStyleIdx="3" presStyleCnt="5" custScaleX="139357" custScaleY="100999"/>
      <dgm:spPr/>
    </dgm:pt>
    <dgm:pt modelId="{FD93EDA2-4C57-4584-9F5B-773586DE3BAF}" type="pres">
      <dgm:prSet presAssocID="{CE1F2AC0-6CF5-480C-B5DD-B28EF2FC62BA}" presName="wedge4Tx" presStyleLbl="node1" presStyleIdx="3" presStyleCnt="5">
        <dgm:presLayoutVars>
          <dgm:chMax val="0"/>
          <dgm:chPref val="0"/>
          <dgm:bulletEnabled val="1"/>
        </dgm:presLayoutVars>
      </dgm:prSet>
      <dgm:spPr/>
    </dgm:pt>
    <dgm:pt modelId="{6898C4E3-8707-46B8-ACCD-A4C48AE217BA}" type="pres">
      <dgm:prSet presAssocID="{CE1F2AC0-6CF5-480C-B5DD-B28EF2FC62BA}" presName="wedge5" presStyleLbl="node1" presStyleIdx="4" presStyleCnt="5" custScaleX="139357" custScaleY="100999"/>
      <dgm:spPr/>
    </dgm:pt>
    <dgm:pt modelId="{E994E022-A2B3-4115-AE7A-9B7EC8215839}" type="pres">
      <dgm:prSet presAssocID="{CE1F2AC0-6CF5-480C-B5DD-B28EF2FC62BA}" presName="wedge5Tx" presStyleLbl="node1" presStyleIdx="4" presStyleCnt="5">
        <dgm:presLayoutVars>
          <dgm:chMax val="0"/>
          <dgm:chPref val="0"/>
          <dgm:bulletEnabled val="1"/>
        </dgm:presLayoutVars>
      </dgm:prSet>
      <dgm:spPr/>
    </dgm:pt>
  </dgm:ptLst>
  <dgm:cxnLst>
    <dgm:cxn modelId="{328B2F08-7005-4C36-BDD6-423E9DA80748}" srcId="{CE1F2AC0-6CF5-480C-B5DD-B28EF2FC62BA}" destId="{37777222-F9F8-40DE-A9E2-E69833E1B603}" srcOrd="3" destOrd="0" parTransId="{224DF460-40E2-473B-9BD9-68D2B2459FCC}" sibTransId="{A9C0FFCB-873F-4A71-8918-B1CE2BBA2FBF}"/>
    <dgm:cxn modelId="{0B50420F-E678-4997-BDC8-89A943309DE6}" type="presOf" srcId="{5073F22A-BBFA-46FD-9EA5-B289270798A0}" destId="{708BD260-49D8-4943-BB2B-437C593F55CA}" srcOrd="0" destOrd="0" presId="urn:microsoft.com/office/officeart/2005/8/layout/chart3"/>
    <dgm:cxn modelId="{0CB22416-FB79-4439-BD16-5069B9A8ADE8}" srcId="{CE1F2AC0-6CF5-480C-B5DD-B28EF2FC62BA}" destId="{E73A688C-5132-4E34-A03C-D0FCFD2903C5}" srcOrd="2" destOrd="0" parTransId="{83AF2AC6-E630-493D-85B1-C8606810B137}" sibTransId="{64198EBE-C95E-4F14-B672-ABA8B4F7E79F}"/>
    <dgm:cxn modelId="{5DFAD52B-1EEE-432F-86A4-900BC38254E5}" type="presOf" srcId="{E73A688C-5132-4E34-A03C-D0FCFD2903C5}" destId="{EEA8594B-E52B-4B15-A636-8AB8588DDD4B}" srcOrd="0" destOrd="0" presId="urn:microsoft.com/office/officeart/2005/8/layout/chart3"/>
    <dgm:cxn modelId="{5FDB7C2C-18D9-4E0B-9F80-77E13B2E7EB0}" srcId="{CE1F2AC0-6CF5-480C-B5DD-B28EF2FC62BA}" destId="{5073F22A-BBFA-46FD-9EA5-B289270798A0}" srcOrd="0" destOrd="0" parTransId="{A77ED1A4-0410-40A0-9F9C-F48DFA83DBBC}" sibTransId="{73457C86-7F0B-495B-AD49-27C9FAD87FFC}"/>
    <dgm:cxn modelId="{2BF06930-6EEA-4C40-B3D3-032948DE0B61}" type="presOf" srcId="{5073F22A-BBFA-46FD-9EA5-B289270798A0}" destId="{A49BE6A9-AFB3-4F59-AC59-00D3434A46DC}" srcOrd="1" destOrd="0" presId="urn:microsoft.com/office/officeart/2005/8/layout/chart3"/>
    <dgm:cxn modelId="{6DFCC231-0AB8-409B-BC4B-FFB328406F77}" type="presOf" srcId="{CE1F2AC0-6CF5-480C-B5DD-B28EF2FC62BA}" destId="{38DBB351-0906-4780-A71B-0642810F3422}" srcOrd="0" destOrd="0" presId="urn:microsoft.com/office/officeart/2005/8/layout/chart3"/>
    <dgm:cxn modelId="{D5BC5564-B53D-4559-AFBE-419BAB1281A3}" type="presOf" srcId="{109A53EE-FA49-484A-A898-8D6FEF9983A6}" destId="{F136F18F-1840-4E54-B801-1A1CFFEFB4AE}" srcOrd="1" destOrd="0" presId="urn:microsoft.com/office/officeart/2005/8/layout/chart3"/>
    <dgm:cxn modelId="{A82C8F49-D0C9-4F0C-8A6D-C0E5842F63FE}" type="presOf" srcId="{109A53EE-FA49-484A-A898-8D6FEF9983A6}" destId="{F9ED51C5-957F-4D71-A5E7-F7D0115F7B65}" srcOrd="0" destOrd="0" presId="urn:microsoft.com/office/officeart/2005/8/layout/chart3"/>
    <dgm:cxn modelId="{39A66884-50AF-4414-B60F-8966A5915669}" srcId="{CE1F2AC0-6CF5-480C-B5DD-B28EF2FC62BA}" destId="{8090FE77-8E5F-42E1-93DF-B7272D894209}" srcOrd="4" destOrd="0" parTransId="{4BB2A5AB-27D1-4C1D-BD9E-203FA42302DA}" sibTransId="{83B32E63-FE21-4344-B570-1CA220E687CD}"/>
    <dgm:cxn modelId="{CEDAC486-79A4-4E9E-AC6A-44BEACB2F43B}" type="presOf" srcId="{8090FE77-8E5F-42E1-93DF-B7272D894209}" destId="{6898C4E3-8707-46B8-ACCD-A4C48AE217BA}" srcOrd="0" destOrd="0" presId="urn:microsoft.com/office/officeart/2005/8/layout/chart3"/>
    <dgm:cxn modelId="{35DBF8B9-8038-48E6-8F11-F3A1AEA75CB2}" type="presOf" srcId="{8090FE77-8E5F-42E1-93DF-B7272D894209}" destId="{E994E022-A2B3-4115-AE7A-9B7EC8215839}" srcOrd="1" destOrd="0" presId="urn:microsoft.com/office/officeart/2005/8/layout/chart3"/>
    <dgm:cxn modelId="{1BBC5CBA-1436-4790-B0F5-EB6DD8611943}" srcId="{CE1F2AC0-6CF5-480C-B5DD-B28EF2FC62BA}" destId="{109A53EE-FA49-484A-A898-8D6FEF9983A6}" srcOrd="1" destOrd="0" parTransId="{D3A539E8-8F22-4083-B92A-93B680578BCA}" sibTransId="{73714AC7-79FA-4B6E-9708-B102EEF0D5AC}"/>
    <dgm:cxn modelId="{61B0E8C7-3FF0-40C3-B545-47CDC5608D06}" type="presOf" srcId="{37777222-F9F8-40DE-A9E2-E69833E1B603}" destId="{FD93EDA2-4C57-4584-9F5B-773586DE3BAF}" srcOrd="1" destOrd="0" presId="urn:microsoft.com/office/officeart/2005/8/layout/chart3"/>
    <dgm:cxn modelId="{23AE25E4-B905-4477-80F2-826CBAF16AA5}" type="presOf" srcId="{37777222-F9F8-40DE-A9E2-E69833E1B603}" destId="{67113A15-0353-4741-BDE5-54320541F66B}" srcOrd="0" destOrd="0" presId="urn:microsoft.com/office/officeart/2005/8/layout/chart3"/>
    <dgm:cxn modelId="{940194F8-2C96-4CFF-BC21-6ACAEAC2A055}" type="presOf" srcId="{E73A688C-5132-4E34-A03C-D0FCFD2903C5}" destId="{D5D47D0E-27FE-479F-8764-4A58AF78132A}" srcOrd="1" destOrd="0" presId="urn:microsoft.com/office/officeart/2005/8/layout/chart3"/>
    <dgm:cxn modelId="{954449DB-ACAB-4D91-8E03-C84FDA8371D9}" type="presParOf" srcId="{38DBB351-0906-4780-A71B-0642810F3422}" destId="{708BD260-49D8-4943-BB2B-437C593F55CA}" srcOrd="0" destOrd="0" presId="urn:microsoft.com/office/officeart/2005/8/layout/chart3"/>
    <dgm:cxn modelId="{960EF548-3CCA-4B35-BF01-D9B47A9B4926}" type="presParOf" srcId="{38DBB351-0906-4780-A71B-0642810F3422}" destId="{A49BE6A9-AFB3-4F59-AC59-00D3434A46DC}" srcOrd="1" destOrd="0" presId="urn:microsoft.com/office/officeart/2005/8/layout/chart3"/>
    <dgm:cxn modelId="{570AE888-6A76-42CA-9221-95AC240A04E0}" type="presParOf" srcId="{38DBB351-0906-4780-A71B-0642810F3422}" destId="{F9ED51C5-957F-4D71-A5E7-F7D0115F7B65}" srcOrd="2" destOrd="0" presId="urn:microsoft.com/office/officeart/2005/8/layout/chart3"/>
    <dgm:cxn modelId="{5E1EF8EF-EE53-4692-8F58-7FA19B788569}" type="presParOf" srcId="{38DBB351-0906-4780-A71B-0642810F3422}" destId="{F136F18F-1840-4E54-B801-1A1CFFEFB4AE}" srcOrd="3" destOrd="0" presId="urn:microsoft.com/office/officeart/2005/8/layout/chart3"/>
    <dgm:cxn modelId="{4F78001F-C004-4519-BD96-86EDD89BEDFA}" type="presParOf" srcId="{38DBB351-0906-4780-A71B-0642810F3422}" destId="{EEA8594B-E52B-4B15-A636-8AB8588DDD4B}" srcOrd="4" destOrd="0" presId="urn:microsoft.com/office/officeart/2005/8/layout/chart3"/>
    <dgm:cxn modelId="{AA03EEB8-D942-4F82-8330-8DB988B97B8A}" type="presParOf" srcId="{38DBB351-0906-4780-A71B-0642810F3422}" destId="{D5D47D0E-27FE-479F-8764-4A58AF78132A}" srcOrd="5" destOrd="0" presId="urn:microsoft.com/office/officeart/2005/8/layout/chart3"/>
    <dgm:cxn modelId="{6B71F17C-DC2E-4EB5-965C-B2BA42FF65B5}" type="presParOf" srcId="{38DBB351-0906-4780-A71B-0642810F3422}" destId="{67113A15-0353-4741-BDE5-54320541F66B}" srcOrd="6" destOrd="0" presId="urn:microsoft.com/office/officeart/2005/8/layout/chart3"/>
    <dgm:cxn modelId="{805F865B-9B84-4E5F-952F-11FB24F39829}" type="presParOf" srcId="{38DBB351-0906-4780-A71B-0642810F3422}" destId="{FD93EDA2-4C57-4584-9F5B-773586DE3BAF}" srcOrd="7" destOrd="0" presId="urn:microsoft.com/office/officeart/2005/8/layout/chart3"/>
    <dgm:cxn modelId="{CCA1B963-791D-4B39-A0E7-7E67CFEB0AB8}" type="presParOf" srcId="{38DBB351-0906-4780-A71B-0642810F3422}" destId="{6898C4E3-8707-46B8-ACCD-A4C48AE217BA}" srcOrd="8" destOrd="0" presId="urn:microsoft.com/office/officeart/2005/8/layout/chart3"/>
    <dgm:cxn modelId="{CEB24A02-27A3-4240-9D14-064CD8A3F350}" type="presParOf" srcId="{38DBB351-0906-4780-A71B-0642810F3422}" destId="{E994E022-A2B3-4115-AE7A-9B7EC8215839}" srcOrd="9"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92BB87-A301-438C-9642-A2B11D27365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D04A2D2-A9CE-443C-A44D-2A0CE6AA4933}">
      <dgm:prSet/>
      <dgm:spPr/>
      <dgm:t>
        <a:bodyPr/>
        <a:lstStyle/>
        <a:p>
          <a:pPr rtl="0"/>
          <a:r>
            <a:rPr lang="en-US"/>
            <a:t>Cessation of orthodontic treatment</a:t>
          </a:r>
        </a:p>
      </dgm:t>
    </dgm:pt>
    <dgm:pt modelId="{71E352DE-1240-4DC0-A99B-41DCC3E79B3D}" type="parTrans" cxnId="{CB0B28CB-FE02-4700-A2A2-AA4E47E64C84}">
      <dgm:prSet/>
      <dgm:spPr/>
      <dgm:t>
        <a:bodyPr/>
        <a:lstStyle/>
        <a:p>
          <a:endParaRPr lang="en-US"/>
        </a:p>
      </dgm:t>
    </dgm:pt>
    <dgm:pt modelId="{D08D4D4D-EF96-4357-BF23-E40C2AD6E98C}" type="sibTrans" cxnId="{CB0B28CB-FE02-4700-A2A2-AA4E47E64C84}">
      <dgm:prSet/>
      <dgm:spPr/>
      <dgm:t>
        <a:bodyPr/>
        <a:lstStyle/>
        <a:p>
          <a:endParaRPr lang="en-US"/>
        </a:p>
      </dgm:t>
    </dgm:pt>
    <dgm:pt modelId="{DE84A15C-F092-43CF-9B8F-0D602A917998}">
      <dgm:prSet/>
      <dgm:spPr/>
      <dgm:t>
        <a:bodyPr/>
        <a:lstStyle/>
        <a:p>
          <a:pPr rtl="0"/>
          <a:r>
            <a:rPr lang="en-US" dirty="0"/>
            <a:t>Controlled application of light forces</a:t>
          </a:r>
        </a:p>
      </dgm:t>
    </dgm:pt>
    <dgm:pt modelId="{B67A9FBA-6F5E-4E69-AF26-D951D173F34D}" type="parTrans" cxnId="{5041B039-99A9-48D4-AD33-A088DE1BE6B2}">
      <dgm:prSet/>
      <dgm:spPr/>
      <dgm:t>
        <a:bodyPr/>
        <a:lstStyle/>
        <a:p>
          <a:endParaRPr lang="en-US"/>
        </a:p>
      </dgm:t>
    </dgm:pt>
    <dgm:pt modelId="{41B57AA6-5BA9-4120-A44A-66039C494815}" type="sibTrans" cxnId="{5041B039-99A9-48D4-AD33-A088DE1BE6B2}">
      <dgm:prSet/>
      <dgm:spPr/>
      <dgm:t>
        <a:bodyPr/>
        <a:lstStyle/>
        <a:p>
          <a:endParaRPr lang="en-US"/>
        </a:p>
      </dgm:t>
    </dgm:pt>
    <dgm:pt modelId="{306B2F78-C3AF-457E-BD87-47E591441D6C}">
      <dgm:prSet/>
      <dgm:spPr/>
      <dgm:t>
        <a:bodyPr/>
        <a:lstStyle/>
        <a:p>
          <a:pPr rtl="0"/>
          <a:r>
            <a:rPr lang="en-US" dirty="0"/>
            <a:t>Non steroidal anti-inflammatory drugs </a:t>
          </a:r>
        </a:p>
      </dgm:t>
    </dgm:pt>
    <dgm:pt modelId="{6F827696-CD02-475F-B460-DCC5F173E60B}" type="parTrans" cxnId="{B46907E1-358F-4C60-ACE3-0BE7AA457EC9}">
      <dgm:prSet/>
      <dgm:spPr/>
      <dgm:t>
        <a:bodyPr/>
        <a:lstStyle/>
        <a:p>
          <a:endParaRPr lang="en-US"/>
        </a:p>
      </dgm:t>
    </dgm:pt>
    <dgm:pt modelId="{1735D2A0-D4F6-40DB-8A0D-2F1577FE2B3A}" type="sibTrans" cxnId="{B46907E1-358F-4C60-ACE3-0BE7AA457EC9}">
      <dgm:prSet/>
      <dgm:spPr/>
      <dgm:t>
        <a:bodyPr/>
        <a:lstStyle/>
        <a:p>
          <a:endParaRPr lang="en-US"/>
        </a:p>
      </dgm:t>
    </dgm:pt>
    <dgm:pt modelId="{7B561E86-6C5E-4F85-BF17-7DFA12CDBC53}">
      <dgm:prSet/>
      <dgm:spPr/>
      <dgm:t>
        <a:bodyPr/>
        <a:lstStyle/>
        <a:p>
          <a:pPr rtl="0"/>
          <a:r>
            <a:rPr lang="en-US"/>
            <a:t>Systemic use of NSAID’s during initial phase of therapy</a:t>
          </a:r>
        </a:p>
      </dgm:t>
    </dgm:pt>
    <dgm:pt modelId="{53A24CF9-D0E6-4CDD-96D6-F631F9E9CF03}" type="parTrans" cxnId="{D6347074-0C7C-405F-88A1-881DBBDC90AC}">
      <dgm:prSet/>
      <dgm:spPr/>
      <dgm:t>
        <a:bodyPr/>
        <a:lstStyle/>
        <a:p>
          <a:endParaRPr lang="en-US"/>
        </a:p>
      </dgm:t>
    </dgm:pt>
    <dgm:pt modelId="{F4B9C9B0-4201-4057-8C95-824D9A4F514B}" type="sibTrans" cxnId="{D6347074-0C7C-405F-88A1-881DBBDC90AC}">
      <dgm:prSet/>
      <dgm:spPr/>
      <dgm:t>
        <a:bodyPr/>
        <a:lstStyle/>
        <a:p>
          <a:endParaRPr lang="en-US"/>
        </a:p>
      </dgm:t>
    </dgm:pt>
    <dgm:pt modelId="{E6BD5322-5E49-4927-8E96-CEEDD0C234EA}">
      <dgm:prSet/>
      <dgm:spPr/>
      <dgm:t>
        <a:bodyPr/>
        <a:lstStyle/>
        <a:p>
          <a:pPr rtl="0"/>
          <a:r>
            <a:rPr lang="en-US"/>
            <a:t>Inhibit cyclo-oxygenase and the subsequent production of prostaglandins</a:t>
          </a:r>
        </a:p>
      </dgm:t>
    </dgm:pt>
    <dgm:pt modelId="{F5C2473C-714D-4BEB-A69A-7F3C78CE47B9}" type="parTrans" cxnId="{FFAF44AE-93C8-4560-A3B9-A43075602F5F}">
      <dgm:prSet/>
      <dgm:spPr/>
      <dgm:t>
        <a:bodyPr/>
        <a:lstStyle/>
        <a:p>
          <a:endParaRPr lang="en-US"/>
        </a:p>
      </dgm:t>
    </dgm:pt>
    <dgm:pt modelId="{F02AD7A7-0AA3-443A-8C4A-899A6D9103B9}" type="sibTrans" cxnId="{FFAF44AE-93C8-4560-A3B9-A43075602F5F}">
      <dgm:prSet/>
      <dgm:spPr/>
      <dgm:t>
        <a:bodyPr/>
        <a:lstStyle/>
        <a:p>
          <a:endParaRPr lang="en-US"/>
        </a:p>
      </dgm:t>
    </dgm:pt>
    <dgm:pt modelId="{5C0F8024-5AAE-445A-8F9B-50E1FB2F652A}">
      <dgm:prSet/>
      <dgm:spPr/>
      <dgm:t>
        <a:bodyPr/>
        <a:lstStyle/>
        <a:p>
          <a:pPr rtl="0"/>
          <a:r>
            <a:rPr lang="en-US"/>
            <a:t>Eg Nabumetone                                       </a:t>
          </a:r>
        </a:p>
      </dgm:t>
    </dgm:pt>
    <dgm:pt modelId="{8F650F38-0EF4-4136-9A6C-4A430524B5BE}" type="parTrans" cxnId="{A32BA3B2-803B-4633-A3D1-7C267BC168E1}">
      <dgm:prSet/>
      <dgm:spPr/>
      <dgm:t>
        <a:bodyPr/>
        <a:lstStyle/>
        <a:p>
          <a:endParaRPr lang="en-US"/>
        </a:p>
      </dgm:t>
    </dgm:pt>
    <dgm:pt modelId="{3F6CEB93-0275-4A70-99BF-49B0AD01F2D2}" type="sibTrans" cxnId="{A32BA3B2-803B-4633-A3D1-7C267BC168E1}">
      <dgm:prSet/>
      <dgm:spPr/>
      <dgm:t>
        <a:bodyPr/>
        <a:lstStyle/>
        <a:p>
          <a:endParaRPr lang="en-US"/>
        </a:p>
      </dgm:t>
    </dgm:pt>
    <dgm:pt modelId="{F00003BF-9F2D-4FD4-A080-835926B85477}" type="pres">
      <dgm:prSet presAssocID="{FD92BB87-A301-438C-9642-A2B11D27365D}" presName="Name0" presStyleCnt="0">
        <dgm:presLayoutVars>
          <dgm:dir/>
          <dgm:animLvl val="lvl"/>
          <dgm:resizeHandles val="exact"/>
        </dgm:presLayoutVars>
      </dgm:prSet>
      <dgm:spPr/>
    </dgm:pt>
    <dgm:pt modelId="{987BA7C9-0C5F-42E4-AFCD-29199F6212EE}" type="pres">
      <dgm:prSet presAssocID="{ED04A2D2-A9CE-443C-A44D-2A0CE6AA4933}" presName="composite" presStyleCnt="0"/>
      <dgm:spPr/>
    </dgm:pt>
    <dgm:pt modelId="{71559F61-D7E1-4528-9807-D731213496F0}" type="pres">
      <dgm:prSet presAssocID="{ED04A2D2-A9CE-443C-A44D-2A0CE6AA4933}" presName="parTx" presStyleLbl="alignNode1" presStyleIdx="0" presStyleCnt="3">
        <dgm:presLayoutVars>
          <dgm:chMax val="0"/>
          <dgm:chPref val="0"/>
          <dgm:bulletEnabled val="1"/>
        </dgm:presLayoutVars>
      </dgm:prSet>
      <dgm:spPr/>
    </dgm:pt>
    <dgm:pt modelId="{6E9590CC-A494-49BA-A894-870D42E48AD6}" type="pres">
      <dgm:prSet presAssocID="{ED04A2D2-A9CE-443C-A44D-2A0CE6AA4933}" presName="desTx" presStyleLbl="alignAccFollowNode1" presStyleIdx="0" presStyleCnt="3">
        <dgm:presLayoutVars>
          <dgm:bulletEnabled val="1"/>
        </dgm:presLayoutVars>
      </dgm:prSet>
      <dgm:spPr/>
    </dgm:pt>
    <dgm:pt modelId="{2F76C4AA-D9F8-4828-B88B-9A0CD8535BD3}" type="pres">
      <dgm:prSet presAssocID="{D08D4D4D-EF96-4357-BF23-E40C2AD6E98C}" presName="space" presStyleCnt="0"/>
      <dgm:spPr/>
    </dgm:pt>
    <dgm:pt modelId="{D0E5E0ED-F187-410A-BC9A-CB743A33E423}" type="pres">
      <dgm:prSet presAssocID="{DE84A15C-F092-43CF-9B8F-0D602A917998}" presName="composite" presStyleCnt="0"/>
      <dgm:spPr/>
    </dgm:pt>
    <dgm:pt modelId="{C3D7E271-F73F-47F0-8CE1-712A1FAC5E55}" type="pres">
      <dgm:prSet presAssocID="{DE84A15C-F092-43CF-9B8F-0D602A917998}" presName="parTx" presStyleLbl="alignNode1" presStyleIdx="1" presStyleCnt="3">
        <dgm:presLayoutVars>
          <dgm:chMax val="0"/>
          <dgm:chPref val="0"/>
          <dgm:bulletEnabled val="1"/>
        </dgm:presLayoutVars>
      </dgm:prSet>
      <dgm:spPr/>
    </dgm:pt>
    <dgm:pt modelId="{2DBF236C-D656-4611-8812-4BAF1A675BD4}" type="pres">
      <dgm:prSet presAssocID="{DE84A15C-F092-43CF-9B8F-0D602A917998}" presName="desTx" presStyleLbl="alignAccFollowNode1" presStyleIdx="1" presStyleCnt="3">
        <dgm:presLayoutVars>
          <dgm:bulletEnabled val="1"/>
        </dgm:presLayoutVars>
      </dgm:prSet>
      <dgm:spPr/>
    </dgm:pt>
    <dgm:pt modelId="{A5CF290B-5832-40AE-B4E3-F5DC6EB5E1FA}" type="pres">
      <dgm:prSet presAssocID="{41B57AA6-5BA9-4120-A44A-66039C494815}" presName="space" presStyleCnt="0"/>
      <dgm:spPr/>
    </dgm:pt>
    <dgm:pt modelId="{27B111EE-3052-47E3-B598-E2CF26F2A831}" type="pres">
      <dgm:prSet presAssocID="{306B2F78-C3AF-457E-BD87-47E591441D6C}" presName="composite" presStyleCnt="0"/>
      <dgm:spPr/>
    </dgm:pt>
    <dgm:pt modelId="{414BF149-9960-4160-AF0A-9CBCA79F9655}" type="pres">
      <dgm:prSet presAssocID="{306B2F78-C3AF-457E-BD87-47E591441D6C}" presName="parTx" presStyleLbl="alignNode1" presStyleIdx="2" presStyleCnt="3">
        <dgm:presLayoutVars>
          <dgm:chMax val="0"/>
          <dgm:chPref val="0"/>
          <dgm:bulletEnabled val="1"/>
        </dgm:presLayoutVars>
      </dgm:prSet>
      <dgm:spPr/>
    </dgm:pt>
    <dgm:pt modelId="{2ADE4FAA-24CA-4A05-BB96-DFD417D42994}" type="pres">
      <dgm:prSet presAssocID="{306B2F78-C3AF-457E-BD87-47E591441D6C}" presName="desTx" presStyleLbl="alignAccFollowNode1" presStyleIdx="2" presStyleCnt="3">
        <dgm:presLayoutVars>
          <dgm:bulletEnabled val="1"/>
        </dgm:presLayoutVars>
      </dgm:prSet>
      <dgm:spPr/>
    </dgm:pt>
  </dgm:ptLst>
  <dgm:cxnLst>
    <dgm:cxn modelId="{66128702-5808-4F31-B7F2-D50CE8200F11}" type="presOf" srcId="{5C0F8024-5AAE-445A-8F9B-50E1FB2F652A}" destId="{2ADE4FAA-24CA-4A05-BB96-DFD417D42994}" srcOrd="0" destOrd="2" presId="urn:microsoft.com/office/officeart/2005/8/layout/hList1"/>
    <dgm:cxn modelId="{D5BA680D-26B1-4A1B-8236-F0C8372405EC}" type="presOf" srcId="{DE84A15C-F092-43CF-9B8F-0D602A917998}" destId="{C3D7E271-F73F-47F0-8CE1-712A1FAC5E55}" srcOrd="0" destOrd="0" presId="urn:microsoft.com/office/officeart/2005/8/layout/hList1"/>
    <dgm:cxn modelId="{47531F31-3956-4A55-A03C-08B9F7D10890}" type="presOf" srcId="{E6BD5322-5E49-4927-8E96-CEEDD0C234EA}" destId="{2ADE4FAA-24CA-4A05-BB96-DFD417D42994}" srcOrd="0" destOrd="1" presId="urn:microsoft.com/office/officeart/2005/8/layout/hList1"/>
    <dgm:cxn modelId="{5041B039-99A9-48D4-AD33-A088DE1BE6B2}" srcId="{FD92BB87-A301-438C-9642-A2B11D27365D}" destId="{DE84A15C-F092-43CF-9B8F-0D602A917998}" srcOrd="1" destOrd="0" parTransId="{B67A9FBA-6F5E-4E69-AF26-D951D173F34D}" sibTransId="{41B57AA6-5BA9-4120-A44A-66039C494815}"/>
    <dgm:cxn modelId="{A40B8151-C215-4A05-97CD-8A5591598BF8}" type="presOf" srcId="{306B2F78-C3AF-457E-BD87-47E591441D6C}" destId="{414BF149-9960-4160-AF0A-9CBCA79F9655}" srcOrd="0" destOrd="0" presId="urn:microsoft.com/office/officeart/2005/8/layout/hList1"/>
    <dgm:cxn modelId="{D6347074-0C7C-405F-88A1-881DBBDC90AC}" srcId="{306B2F78-C3AF-457E-BD87-47E591441D6C}" destId="{7B561E86-6C5E-4F85-BF17-7DFA12CDBC53}" srcOrd="0" destOrd="0" parTransId="{53A24CF9-D0E6-4CDD-96D6-F631F9E9CF03}" sibTransId="{F4B9C9B0-4201-4057-8C95-824D9A4F514B}"/>
    <dgm:cxn modelId="{1B77467E-D9D8-4FFA-B5C5-42EE41B7A435}" type="presOf" srcId="{7B561E86-6C5E-4F85-BF17-7DFA12CDBC53}" destId="{2ADE4FAA-24CA-4A05-BB96-DFD417D42994}" srcOrd="0" destOrd="0" presId="urn:microsoft.com/office/officeart/2005/8/layout/hList1"/>
    <dgm:cxn modelId="{FFAF44AE-93C8-4560-A3B9-A43075602F5F}" srcId="{306B2F78-C3AF-457E-BD87-47E591441D6C}" destId="{E6BD5322-5E49-4927-8E96-CEEDD0C234EA}" srcOrd="1" destOrd="0" parTransId="{F5C2473C-714D-4BEB-A69A-7F3C78CE47B9}" sibTransId="{F02AD7A7-0AA3-443A-8C4A-899A6D9103B9}"/>
    <dgm:cxn modelId="{A32BA3B2-803B-4633-A3D1-7C267BC168E1}" srcId="{306B2F78-C3AF-457E-BD87-47E591441D6C}" destId="{5C0F8024-5AAE-445A-8F9B-50E1FB2F652A}" srcOrd="2" destOrd="0" parTransId="{8F650F38-0EF4-4136-9A6C-4A430524B5BE}" sibTransId="{3F6CEB93-0275-4A70-99BF-49B0AD01F2D2}"/>
    <dgm:cxn modelId="{B03C4AB4-AC50-450A-9CE9-428E6010E1BB}" type="presOf" srcId="{FD92BB87-A301-438C-9642-A2B11D27365D}" destId="{F00003BF-9F2D-4FD4-A080-835926B85477}" srcOrd="0" destOrd="0" presId="urn:microsoft.com/office/officeart/2005/8/layout/hList1"/>
    <dgm:cxn modelId="{B35CE4C2-D5E7-4305-BD16-FF511E5558E9}" type="presOf" srcId="{ED04A2D2-A9CE-443C-A44D-2A0CE6AA4933}" destId="{71559F61-D7E1-4528-9807-D731213496F0}" srcOrd="0" destOrd="0" presId="urn:microsoft.com/office/officeart/2005/8/layout/hList1"/>
    <dgm:cxn modelId="{CB0B28CB-FE02-4700-A2A2-AA4E47E64C84}" srcId="{FD92BB87-A301-438C-9642-A2B11D27365D}" destId="{ED04A2D2-A9CE-443C-A44D-2A0CE6AA4933}" srcOrd="0" destOrd="0" parTransId="{71E352DE-1240-4DC0-A99B-41DCC3E79B3D}" sibTransId="{D08D4D4D-EF96-4357-BF23-E40C2AD6E98C}"/>
    <dgm:cxn modelId="{B46907E1-358F-4C60-ACE3-0BE7AA457EC9}" srcId="{FD92BB87-A301-438C-9642-A2B11D27365D}" destId="{306B2F78-C3AF-457E-BD87-47E591441D6C}" srcOrd="2" destOrd="0" parTransId="{6F827696-CD02-475F-B460-DCC5F173E60B}" sibTransId="{1735D2A0-D4F6-40DB-8A0D-2F1577FE2B3A}"/>
    <dgm:cxn modelId="{4CC7430C-6503-4462-9BB1-D795B03D9EFD}" type="presParOf" srcId="{F00003BF-9F2D-4FD4-A080-835926B85477}" destId="{987BA7C9-0C5F-42E4-AFCD-29199F6212EE}" srcOrd="0" destOrd="0" presId="urn:microsoft.com/office/officeart/2005/8/layout/hList1"/>
    <dgm:cxn modelId="{9B7B0A3C-91C5-40E8-8253-C9A9266A779C}" type="presParOf" srcId="{987BA7C9-0C5F-42E4-AFCD-29199F6212EE}" destId="{71559F61-D7E1-4528-9807-D731213496F0}" srcOrd="0" destOrd="0" presId="urn:microsoft.com/office/officeart/2005/8/layout/hList1"/>
    <dgm:cxn modelId="{D94A528B-451B-4A9C-B331-14A85907668B}" type="presParOf" srcId="{987BA7C9-0C5F-42E4-AFCD-29199F6212EE}" destId="{6E9590CC-A494-49BA-A894-870D42E48AD6}" srcOrd="1" destOrd="0" presId="urn:microsoft.com/office/officeart/2005/8/layout/hList1"/>
    <dgm:cxn modelId="{471EEB1C-5432-4327-BA79-64D271B4B600}" type="presParOf" srcId="{F00003BF-9F2D-4FD4-A080-835926B85477}" destId="{2F76C4AA-D9F8-4828-B88B-9A0CD8535BD3}" srcOrd="1" destOrd="0" presId="urn:microsoft.com/office/officeart/2005/8/layout/hList1"/>
    <dgm:cxn modelId="{377B6E33-A5F3-41CE-9722-2A5FBCEF1A54}" type="presParOf" srcId="{F00003BF-9F2D-4FD4-A080-835926B85477}" destId="{D0E5E0ED-F187-410A-BC9A-CB743A33E423}" srcOrd="2" destOrd="0" presId="urn:microsoft.com/office/officeart/2005/8/layout/hList1"/>
    <dgm:cxn modelId="{CA7CD054-E7BA-45FC-9936-78B75C14467A}" type="presParOf" srcId="{D0E5E0ED-F187-410A-BC9A-CB743A33E423}" destId="{C3D7E271-F73F-47F0-8CE1-712A1FAC5E55}" srcOrd="0" destOrd="0" presId="urn:microsoft.com/office/officeart/2005/8/layout/hList1"/>
    <dgm:cxn modelId="{F82E3211-D2EF-4E8C-82D8-7F003E5E7F0C}" type="presParOf" srcId="{D0E5E0ED-F187-410A-BC9A-CB743A33E423}" destId="{2DBF236C-D656-4611-8812-4BAF1A675BD4}" srcOrd="1" destOrd="0" presId="urn:microsoft.com/office/officeart/2005/8/layout/hList1"/>
    <dgm:cxn modelId="{543877E1-67E2-46A0-AE05-A1D5DBA78AD1}" type="presParOf" srcId="{F00003BF-9F2D-4FD4-A080-835926B85477}" destId="{A5CF290B-5832-40AE-B4E3-F5DC6EB5E1FA}" srcOrd="3" destOrd="0" presId="urn:microsoft.com/office/officeart/2005/8/layout/hList1"/>
    <dgm:cxn modelId="{779E41C0-48A3-409B-98E4-D5B43C98E6E2}" type="presParOf" srcId="{F00003BF-9F2D-4FD4-A080-835926B85477}" destId="{27B111EE-3052-47E3-B598-E2CF26F2A831}" srcOrd="4" destOrd="0" presId="urn:microsoft.com/office/officeart/2005/8/layout/hList1"/>
    <dgm:cxn modelId="{EEDDD203-2D13-44B3-B263-DAEA422C9D11}" type="presParOf" srcId="{27B111EE-3052-47E3-B598-E2CF26F2A831}" destId="{414BF149-9960-4160-AF0A-9CBCA79F9655}" srcOrd="0" destOrd="0" presId="urn:microsoft.com/office/officeart/2005/8/layout/hList1"/>
    <dgm:cxn modelId="{2A5460F7-110C-42C4-B59A-6D68C0BBC078}" type="presParOf" srcId="{27B111EE-3052-47E3-B598-E2CF26F2A831}" destId="{2ADE4FAA-24CA-4A05-BB96-DFD417D4299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6E41C0-4723-48C9-915C-2049F6A838D2}"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US"/>
        </a:p>
      </dgm:t>
    </dgm:pt>
    <dgm:pt modelId="{16F611C7-BEE8-448E-81E1-F203792245E2}">
      <dgm:prSet/>
      <dgm:spPr/>
      <dgm:t>
        <a:bodyPr/>
        <a:lstStyle/>
        <a:p>
          <a:pPr rtl="0"/>
          <a:r>
            <a:rPr lang="en-US"/>
            <a:t>Typically asymptomatic. </a:t>
          </a:r>
        </a:p>
      </dgm:t>
    </dgm:pt>
    <dgm:pt modelId="{5A62C11C-FDBA-4BA6-A482-F7C57E526EC4}" type="parTrans" cxnId="{5C0D640B-B111-4E84-97AA-B122B79FFBB6}">
      <dgm:prSet/>
      <dgm:spPr/>
      <dgm:t>
        <a:bodyPr/>
        <a:lstStyle/>
        <a:p>
          <a:endParaRPr lang="en-US"/>
        </a:p>
      </dgm:t>
    </dgm:pt>
    <dgm:pt modelId="{49079ED1-42A1-4AD8-8DE0-4713E0E339A8}" type="sibTrans" cxnId="{5C0D640B-B111-4E84-97AA-B122B79FFBB6}">
      <dgm:prSet/>
      <dgm:spPr/>
      <dgm:t>
        <a:bodyPr/>
        <a:lstStyle/>
        <a:p>
          <a:endParaRPr lang="en-US"/>
        </a:p>
      </dgm:t>
    </dgm:pt>
    <dgm:pt modelId="{A77EDD07-2103-42A8-967F-7AC57E47717C}">
      <dgm:prSet/>
      <dgm:spPr/>
      <dgm:t>
        <a:bodyPr/>
        <a:lstStyle/>
        <a:p>
          <a:pPr rtl="0"/>
          <a:r>
            <a:rPr lang="en-US"/>
            <a:t>Loss of mobility when more than 10 % of the root surface is ankylosed. </a:t>
          </a:r>
        </a:p>
      </dgm:t>
    </dgm:pt>
    <dgm:pt modelId="{CDC6B0FD-4C9C-4FDC-A326-8353703EF56D}" type="parTrans" cxnId="{31F45EC3-3695-4979-8858-824ED860257F}">
      <dgm:prSet/>
      <dgm:spPr/>
      <dgm:t>
        <a:bodyPr/>
        <a:lstStyle/>
        <a:p>
          <a:endParaRPr lang="en-US"/>
        </a:p>
      </dgm:t>
    </dgm:pt>
    <dgm:pt modelId="{27FE31A3-BB21-4413-8ED7-B4AD2C7ECB99}" type="sibTrans" cxnId="{31F45EC3-3695-4979-8858-824ED860257F}">
      <dgm:prSet/>
      <dgm:spPr/>
      <dgm:t>
        <a:bodyPr/>
        <a:lstStyle/>
        <a:p>
          <a:endParaRPr lang="en-US"/>
        </a:p>
      </dgm:t>
    </dgm:pt>
    <dgm:pt modelId="{9B72EC82-489A-4FAA-A3CF-060702BBDA0A}">
      <dgm:prSet/>
      <dgm:spPr/>
      <dgm:t>
        <a:bodyPr/>
        <a:lstStyle/>
        <a:p>
          <a:pPr rtl="0"/>
          <a:r>
            <a:rPr lang="en-US"/>
            <a:t>High pitched /metallic percussion tone when 20 % of the root surface is ankylosed. </a:t>
          </a:r>
        </a:p>
      </dgm:t>
    </dgm:pt>
    <dgm:pt modelId="{70A479E5-2EA6-42A4-B9DC-2ED110CD07EB}" type="parTrans" cxnId="{DD766E97-F47A-4845-8BF5-D5862AE5A61F}">
      <dgm:prSet/>
      <dgm:spPr/>
      <dgm:t>
        <a:bodyPr/>
        <a:lstStyle/>
        <a:p>
          <a:endParaRPr lang="en-US"/>
        </a:p>
      </dgm:t>
    </dgm:pt>
    <dgm:pt modelId="{ADC9E6E2-7960-494E-A8F1-DD30D90C503A}" type="sibTrans" cxnId="{DD766E97-F47A-4845-8BF5-D5862AE5A61F}">
      <dgm:prSet/>
      <dgm:spPr/>
      <dgm:t>
        <a:bodyPr/>
        <a:lstStyle/>
        <a:p>
          <a:endParaRPr lang="en-US"/>
        </a:p>
      </dgm:t>
    </dgm:pt>
    <dgm:pt modelId="{9239FE8B-5FAF-4BF6-8362-65B2671C5E63}">
      <dgm:prSet/>
      <dgm:spPr/>
      <dgm:t>
        <a:bodyPr/>
        <a:lstStyle/>
        <a:p>
          <a:pPr rtl="0"/>
          <a:r>
            <a:rPr lang="en-US"/>
            <a:t>In a young patient, infraocclusion and incomplete alveolar process development is seen. Lack of a normal mesial drift</a:t>
          </a:r>
        </a:p>
      </dgm:t>
    </dgm:pt>
    <dgm:pt modelId="{10FECFC0-593A-458E-A49B-356AAB1C6D75}" type="parTrans" cxnId="{5FBFDEA0-3415-42F3-975C-2FCEC4616886}">
      <dgm:prSet/>
      <dgm:spPr/>
      <dgm:t>
        <a:bodyPr/>
        <a:lstStyle/>
        <a:p>
          <a:endParaRPr lang="en-US"/>
        </a:p>
      </dgm:t>
    </dgm:pt>
    <dgm:pt modelId="{275ABB83-C7AE-48E1-BD84-6AB26A4872CE}" type="sibTrans" cxnId="{5FBFDEA0-3415-42F3-975C-2FCEC4616886}">
      <dgm:prSet/>
      <dgm:spPr/>
      <dgm:t>
        <a:bodyPr/>
        <a:lstStyle/>
        <a:p>
          <a:endParaRPr lang="en-US"/>
        </a:p>
      </dgm:t>
    </dgm:pt>
    <dgm:pt modelId="{7FBB095C-8F5F-4E55-B132-61C73E211CB2}" type="pres">
      <dgm:prSet presAssocID="{226E41C0-4723-48C9-915C-2049F6A838D2}" presName="linear" presStyleCnt="0">
        <dgm:presLayoutVars>
          <dgm:animLvl val="lvl"/>
          <dgm:resizeHandles val="exact"/>
        </dgm:presLayoutVars>
      </dgm:prSet>
      <dgm:spPr/>
    </dgm:pt>
    <dgm:pt modelId="{617870C4-ED23-4B06-ACE9-695074B89BD9}" type="pres">
      <dgm:prSet presAssocID="{16F611C7-BEE8-448E-81E1-F203792245E2}" presName="parentText" presStyleLbl="node1" presStyleIdx="0" presStyleCnt="4">
        <dgm:presLayoutVars>
          <dgm:chMax val="0"/>
          <dgm:bulletEnabled val="1"/>
        </dgm:presLayoutVars>
      </dgm:prSet>
      <dgm:spPr/>
    </dgm:pt>
    <dgm:pt modelId="{7DF64346-19D6-4F3C-9120-F4528774AC0D}" type="pres">
      <dgm:prSet presAssocID="{49079ED1-42A1-4AD8-8DE0-4713E0E339A8}" presName="spacer" presStyleCnt="0"/>
      <dgm:spPr/>
    </dgm:pt>
    <dgm:pt modelId="{A47718C9-6062-486E-A677-848CF36EE237}" type="pres">
      <dgm:prSet presAssocID="{A77EDD07-2103-42A8-967F-7AC57E47717C}" presName="parentText" presStyleLbl="node1" presStyleIdx="1" presStyleCnt="4">
        <dgm:presLayoutVars>
          <dgm:chMax val="0"/>
          <dgm:bulletEnabled val="1"/>
        </dgm:presLayoutVars>
      </dgm:prSet>
      <dgm:spPr/>
    </dgm:pt>
    <dgm:pt modelId="{94913D2D-D7AA-41F2-BC81-1CF74288338A}" type="pres">
      <dgm:prSet presAssocID="{27FE31A3-BB21-4413-8ED7-B4AD2C7ECB99}" presName="spacer" presStyleCnt="0"/>
      <dgm:spPr/>
    </dgm:pt>
    <dgm:pt modelId="{D87FCB53-9BF8-40D0-ADF8-18BAECC5FF20}" type="pres">
      <dgm:prSet presAssocID="{9B72EC82-489A-4FAA-A3CF-060702BBDA0A}" presName="parentText" presStyleLbl="node1" presStyleIdx="2" presStyleCnt="4">
        <dgm:presLayoutVars>
          <dgm:chMax val="0"/>
          <dgm:bulletEnabled val="1"/>
        </dgm:presLayoutVars>
      </dgm:prSet>
      <dgm:spPr/>
    </dgm:pt>
    <dgm:pt modelId="{2BD553F2-3D2B-4450-87D9-FDA30DDC65EA}" type="pres">
      <dgm:prSet presAssocID="{ADC9E6E2-7960-494E-A8F1-DD30D90C503A}" presName="spacer" presStyleCnt="0"/>
      <dgm:spPr/>
    </dgm:pt>
    <dgm:pt modelId="{FBE7A621-6BB1-49AE-8D89-E57EBE679C6D}" type="pres">
      <dgm:prSet presAssocID="{9239FE8B-5FAF-4BF6-8362-65B2671C5E63}" presName="parentText" presStyleLbl="node1" presStyleIdx="3" presStyleCnt="4">
        <dgm:presLayoutVars>
          <dgm:chMax val="0"/>
          <dgm:bulletEnabled val="1"/>
        </dgm:presLayoutVars>
      </dgm:prSet>
      <dgm:spPr/>
    </dgm:pt>
  </dgm:ptLst>
  <dgm:cxnLst>
    <dgm:cxn modelId="{5C0D640B-B111-4E84-97AA-B122B79FFBB6}" srcId="{226E41C0-4723-48C9-915C-2049F6A838D2}" destId="{16F611C7-BEE8-448E-81E1-F203792245E2}" srcOrd="0" destOrd="0" parTransId="{5A62C11C-FDBA-4BA6-A482-F7C57E526EC4}" sibTransId="{49079ED1-42A1-4AD8-8DE0-4713E0E339A8}"/>
    <dgm:cxn modelId="{78F67C0E-E5E3-4356-9448-39B6599ED2A6}" type="presOf" srcId="{9B72EC82-489A-4FAA-A3CF-060702BBDA0A}" destId="{D87FCB53-9BF8-40D0-ADF8-18BAECC5FF20}" srcOrd="0" destOrd="0" presId="urn:microsoft.com/office/officeart/2005/8/layout/vList2"/>
    <dgm:cxn modelId="{DD766E97-F47A-4845-8BF5-D5862AE5A61F}" srcId="{226E41C0-4723-48C9-915C-2049F6A838D2}" destId="{9B72EC82-489A-4FAA-A3CF-060702BBDA0A}" srcOrd="2" destOrd="0" parTransId="{70A479E5-2EA6-42A4-B9DC-2ED110CD07EB}" sibTransId="{ADC9E6E2-7960-494E-A8F1-DD30D90C503A}"/>
    <dgm:cxn modelId="{5FBFDEA0-3415-42F3-975C-2FCEC4616886}" srcId="{226E41C0-4723-48C9-915C-2049F6A838D2}" destId="{9239FE8B-5FAF-4BF6-8362-65B2671C5E63}" srcOrd="3" destOrd="0" parTransId="{10FECFC0-593A-458E-A49B-356AAB1C6D75}" sibTransId="{275ABB83-C7AE-48E1-BD84-6AB26A4872CE}"/>
    <dgm:cxn modelId="{31F45EC3-3695-4979-8858-824ED860257F}" srcId="{226E41C0-4723-48C9-915C-2049F6A838D2}" destId="{A77EDD07-2103-42A8-967F-7AC57E47717C}" srcOrd="1" destOrd="0" parTransId="{CDC6B0FD-4C9C-4FDC-A326-8353703EF56D}" sibTransId="{27FE31A3-BB21-4413-8ED7-B4AD2C7ECB99}"/>
    <dgm:cxn modelId="{F53A70CB-9755-4084-BA2F-B4172DA87C5D}" type="presOf" srcId="{A77EDD07-2103-42A8-967F-7AC57E47717C}" destId="{A47718C9-6062-486E-A677-848CF36EE237}" srcOrd="0" destOrd="0" presId="urn:microsoft.com/office/officeart/2005/8/layout/vList2"/>
    <dgm:cxn modelId="{FB91A2CE-5C77-4A03-8F43-2B1B89C6F44C}" type="presOf" srcId="{9239FE8B-5FAF-4BF6-8362-65B2671C5E63}" destId="{FBE7A621-6BB1-49AE-8D89-E57EBE679C6D}" srcOrd="0" destOrd="0" presId="urn:microsoft.com/office/officeart/2005/8/layout/vList2"/>
    <dgm:cxn modelId="{EFC89DE2-074C-4506-A5B6-BB0CBDF5A4C6}" type="presOf" srcId="{16F611C7-BEE8-448E-81E1-F203792245E2}" destId="{617870C4-ED23-4B06-ACE9-695074B89BD9}" srcOrd="0" destOrd="0" presId="urn:microsoft.com/office/officeart/2005/8/layout/vList2"/>
    <dgm:cxn modelId="{18CAD5EE-55AB-4A33-AA47-9721D29FE777}" type="presOf" srcId="{226E41C0-4723-48C9-915C-2049F6A838D2}" destId="{7FBB095C-8F5F-4E55-B132-61C73E211CB2}" srcOrd="0" destOrd="0" presId="urn:microsoft.com/office/officeart/2005/8/layout/vList2"/>
    <dgm:cxn modelId="{75CD2A3B-114A-4F69-912C-CD40BF3CD102}" type="presParOf" srcId="{7FBB095C-8F5F-4E55-B132-61C73E211CB2}" destId="{617870C4-ED23-4B06-ACE9-695074B89BD9}" srcOrd="0" destOrd="0" presId="urn:microsoft.com/office/officeart/2005/8/layout/vList2"/>
    <dgm:cxn modelId="{B075108D-1F11-48AD-B542-17A11C14EA4E}" type="presParOf" srcId="{7FBB095C-8F5F-4E55-B132-61C73E211CB2}" destId="{7DF64346-19D6-4F3C-9120-F4528774AC0D}" srcOrd="1" destOrd="0" presId="urn:microsoft.com/office/officeart/2005/8/layout/vList2"/>
    <dgm:cxn modelId="{3CBF79AE-E0E2-4221-8997-E2B5C9E15DA1}" type="presParOf" srcId="{7FBB095C-8F5F-4E55-B132-61C73E211CB2}" destId="{A47718C9-6062-486E-A677-848CF36EE237}" srcOrd="2" destOrd="0" presId="urn:microsoft.com/office/officeart/2005/8/layout/vList2"/>
    <dgm:cxn modelId="{8A6DD25B-A528-4E45-81F7-AA597DFED0CF}" type="presParOf" srcId="{7FBB095C-8F5F-4E55-B132-61C73E211CB2}" destId="{94913D2D-D7AA-41F2-BC81-1CF74288338A}" srcOrd="3" destOrd="0" presId="urn:microsoft.com/office/officeart/2005/8/layout/vList2"/>
    <dgm:cxn modelId="{49D5D2CA-ACB7-4069-B2FA-3E43EDDE6C1C}" type="presParOf" srcId="{7FBB095C-8F5F-4E55-B132-61C73E211CB2}" destId="{D87FCB53-9BF8-40D0-ADF8-18BAECC5FF20}" srcOrd="4" destOrd="0" presId="urn:microsoft.com/office/officeart/2005/8/layout/vList2"/>
    <dgm:cxn modelId="{E13B1FC2-4DD8-40B3-BF9C-A940F762FD0D}" type="presParOf" srcId="{7FBB095C-8F5F-4E55-B132-61C73E211CB2}" destId="{2BD553F2-3D2B-4450-87D9-FDA30DDC65EA}" srcOrd="5" destOrd="0" presId="urn:microsoft.com/office/officeart/2005/8/layout/vList2"/>
    <dgm:cxn modelId="{216E7369-D509-4332-BF06-2FE4BE73A3E9}" type="presParOf" srcId="{7FBB095C-8F5F-4E55-B132-61C73E211CB2}" destId="{FBE7A621-6BB1-49AE-8D89-E57EBE679C6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BA149-4010-4C08-9C02-932A8DEAC9AD}">
      <dsp:nvSpPr>
        <dsp:cNvPr id="0" name=""/>
        <dsp:cNvSpPr/>
      </dsp:nvSpPr>
      <dsp:spPr>
        <a:xfrm>
          <a:off x="7332677" y="2830588"/>
          <a:ext cx="211110" cy="2955015"/>
        </a:xfrm>
        <a:custGeom>
          <a:avLst/>
          <a:gdLst/>
          <a:ahLst/>
          <a:cxnLst/>
          <a:rect l="0" t="0" r="0" b="0"/>
          <a:pathLst>
            <a:path>
              <a:moveTo>
                <a:pt x="0" y="0"/>
              </a:moveTo>
              <a:lnTo>
                <a:pt x="0" y="2955015"/>
              </a:lnTo>
              <a:lnTo>
                <a:pt x="211110" y="295501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BCF5E7-4CD4-4D98-B7E6-CDFFEDD44197}">
      <dsp:nvSpPr>
        <dsp:cNvPr id="0" name=""/>
        <dsp:cNvSpPr/>
      </dsp:nvSpPr>
      <dsp:spPr>
        <a:xfrm>
          <a:off x="7332677" y="2830588"/>
          <a:ext cx="134924" cy="1137409"/>
        </a:xfrm>
        <a:custGeom>
          <a:avLst/>
          <a:gdLst/>
          <a:ahLst/>
          <a:cxnLst/>
          <a:rect l="0" t="0" r="0" b="0"/>
          <a:pathLst>
            <a:path>
              <a:moveTo>
                <a:pt x="0" y="0"/>
              </a:moveTo>
              <a:lnTo>
                <a:pt x="0" y="1137409"/>
              </a:lnTo>
              <a:lnTo>
                <a:pt x="134924" y="113740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320F0F-0236-4EE4-8539-70D1F73ED6F4}">
      <dsp:nvSpPr>
        <dsp:cNvPr id="0" name=""/>
        <dsp:cNvSpPr/>
      </dsp:nvSpPr>
      <dsp:spPr>
        <a:xfrm>
          <a:off x="5331202" y="1232964"/>
          <a:ext cx="2985787" cy="367234"/>
        </a:xfrm>
        <a:custGeom>
          <a:avLst/>
          <a:gdLst/>
          <a:ahLst/>
          <a:cxnLst/>
          <a:rect l="0" t="0" r="0" b="0"/>
          <a:pathLst>
            <a:path>
              <a:moveTo>
                <a:pt x="0" y="0"/>
              </a:moveTo>
              <a:lnTo>
                <a:pt x="0" y="108852"/>
              </a:lnTo>
              <a:lnTo>
                <a:pt x="2985787" y="108852"/>
              </a:lnTo>
              <a:lnTo>
                <a:pt x="2985787" y="36723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3D6E0D-7668-40BA-9D70-33FFA3502935}">
      <dsp:nvSpPr>
        <dsp:cNvPr id="0" name=""/>
        <dsp:cNvSpPr/>
      </dsp:nvSpPr>
      <dsp:spPr>
        <a:xfrm>
          <a:off x="3842430" y="1232964"/>
          <a:ext cx="1488771" cy="516763"/>
        </a:xfrm>
        <a:custGeom>
          <a:avLst/>
          <a:gdLst/>
          <a:ahLst/>
          <a:cxnLst/>
          <a:rect l="0" t="0" r="0" b="0"/>
          <a:pathLst>
            <a:path>
              <a:moveTo>
                <a:pt x="1488771" y="0"/>
              </a:moveTo>
              <a:lnTo>
                <a:pt x="1488771" y="258381"/>
              </a:lnTo>
              <a:lnTo>
                <a:pt x="0" y="258381"/>
              </a:lnTo>
              <a:lnTo>
                <a:pt x="0" y="51676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F87384-3820-4200-851E-EC11AC1FD5C6}">
      <dsp:nvSpPr>
        <dsp:cNvPr id="0" name=""/>
        <dsp:cNvSpPr/>
      </dsp:nvSpPr>
      <dsp:spPr>
        <a:xfrm>
          <a:off x="3733799" y="2574"/>
          <a:ext cx="3194806" cy="123039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1" kern="1200" dirty="0"/>
            <a:t>INTERNAL RESORPTION </a:t>
          </a:r>
        </a:p>
      </dsp:txBody>
      <dsp:txXfrm>
        <a:off x="3733799" y="2574"/>
        <a:ext cx="3194806" cy="1230390"/>
      </dsp:txXfrm>
    </dsp:sp>
    <dsp:sp modelId="{86116CA6-D24C-4B35-B803-A1E9FDC5F001}">
      <dsp:nvSpPr>
        <dsp:cNvPr id="0" name=""/>
        <dsp:cNvSpPr/>
      </dsp:nvSpPr>
      <dsp:spPr>
        <a:xfrm>
          <a:off x="2612040" y="1749728"/>
          <a:ext cx="2460780" cy="123039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Root canal replacement resorption (</a:t>
          </a:r>
          <a:r>
            <a:rPr lang="en-US" sz="2000" kern="1200" dirty="0" err="1"/>
            <a:t>metaplastic</a:t>
          </a:r>
          <a:r>
            <a:rPr lang="en-US" sz="2000" kern="1200" dirty="0"/>
            <a:t> resorption)</a:t>
          </a:r>
        </a:p>
      </dsp:txBody>
      <dsp:txXfrm>
        <a:off x="2612040" y="1749728"/>
        <a:ext cx="2460780" cy="1230390"/>
      </dsp:txXfrm>
    </dsp:sp>
    <dsp:sp modelId="{28B1B5C3-C49A-45FD-AA22-95F830FD650B}">
      <dsp:nvSpPr>
        <dsp:cNvPr id="0" name=""/>
        <dsp:cNvSpPr/>
      </dsp:nvSpPr>
      <dsp:spPr>
        <a:xfrm>
          <a:off x="7086599" y="1600198"/>
          <a:ext cx="2460780" cy="123039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-Internal inflammatory resorption which is again of 2 types:</a:t>
          </a:r>
        </a:p>
      </dsp:txBody>
      <dsp:txXfrm>
        <a:off x="7086599" y="1600198"/>
        <a:ext cx="2460780" cy="1230390"/>
      </dsp:txXfrm>
    </dsp:sp>
    <dsp:sp modelId="{F1D40FAB-4CF7-49C8-8B47-607BE9C05393}">
      <dsp:nvSpPr>
        <dsp:cNvPr id="0" name=""/>
        <dsp:cNvSpPr/>
      </dsp:nvSpPr>
      <dsp:spPr>
        <a:xfrm>
          <a:off x="7467602" y="3352803"/>
          <a:ext cx="2460780" cy="123039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Transient</a:t>
          </a:r>
        </a:p>
      </dsp:txBody>
      <dsp:txXfrm>
        <a:off x="7467602" y="3352803"/>
        <a:ext cx="2460780" cy="1230390"/>
      </dsp:txXfrm>
    </dsp:sp>
    <dsp:sp modelId="{6C90D759-1F07-46D3-BD0A-DD319472F800}">
      <dsp:nvSpPr>
        <dsp:cNvPr id="0" name=""/>
        <dsp:cNvSpPr/>
      </dsp:nvSpPr>
      <dsp:spPr>
        <a:xfrm>
          <a:off x="7543788" y="5170409"/>
          <a:ext cx="2460780" cy="123039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Progressive</a:t>
          </a:r>
        </a:p>
      </dsp:txBody>
      <dsp:txXfrm>
        <a:off x="7543788" y="5170409"/>
        <a:ext cx="2460780" cy="1230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D086C-862B-41EB-8E98-B1E06408A841}">
      <dsp:nvSpPr>
        <dsp:cNvPr id="0" name=""/>
        <dsp:cNvSpPr/>
      </dsp:nvSpPr>
      <dsp:spPr>
        <a:xfrm>
          <a:off x="0" y="51099"/>
          <a:ext cx="8686800" cy="128486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Also called Internal </a:t>
          </a:r>
          <a:r>
            <a:rPr lang="en-US" sz="2300" kern="1200" dirty="0" err="1"/>
            <a:t>ankylotic</a:t>
          </a:r>
          <a:r>
            <a:rPr lang="en-US" sz="2300" kern="1200" dirty="0"/>
            <a:t> resorption (</a:t>
          </a:r>
          <a:r>
            <a:rPr lang="en-US" sz="2300" kern="1200" dirty="0" err="1"/>
            <a:t>Andreasen</a:t>
          </a:r>
          <a:r>
            <a:rPr lang="en-US" sz="2300" kern="1200" dirty="0"/>
            <a:t> 1994). </a:t>
          </a:r>
        </a:p>
      </dsp:txBody>
      <dsp:txXfrm>
        <a:off x="62722" y="113821"/>
        <a:ext cx="8561356" cy="1159416"/>
      </dsp:txXfrm>
    </dsp:sp>
    <dsp:sp modelId="{847A9825-07A2-48C2-ABCD-98F752E82E48}">
      <dsp:nvSpPr>
        <dsp:cNvPr id="0" name=""/>
        <dsp:cNvSpPr/>
      </dsp:nvSpPr>
      <dsp:spPr>
        <a:xfrm>
          <a:off x="0" y="1402200"/>
          <a:ext cx="8686800" cy="1284860"/>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Resorption of dentin and subsequent deposition of hard tissue that resembles bone or </a:t>
          </a:r>
          <a:r>
            <a:rPr lang="en-US" sz="2300" kern="1200" dirty="0" err="1"/>
            <a:t>cementum</a:t>
          </a:r>
          <a:r>
            <a:rPr lang="en-US" sz="2300" kern="1200" dirty="0"/>
            <a:t> occurs but not dentin. </a:t>
          </a:r>
        </a:p>
      </dsp:txBody>
      <dsp:txXfrm>
        <a:off x="62722" y="1464922"/>
        <a:ext cx="8561356" cy="1159416"/>
      </dsp:txXfrm>
    </dsp:sp>
    <dsp:sp modelId="{4DA9304E-3D8F-4A61-9B19-47195E3918CE}">
      <dsp:nvSpPr>
        <dsp:cNvPr id="0" name=""/>
        <dsp:cNvSpPr/>
      </dsp:nvSpPr>
      <dsp:spPr>
        <a:xfrm>
          <a:off x="0" y="2753301"/>
          <a:ext cx="8686800" cy="1284860"/>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Resorbing tissue is not of pulpal origin but is 'metaplastic' tissue derived from the pulpal invasion of macrophage-like cells (Stanley 1965). </a:t>
          </a:r>
        </a:p>
      </dsp:txBody>
      <dsp:txXfrm>
        <a:off x="62722" y="2816023"/>
        <a:ext cx="8561356" cy="1159416"/>
      </dsp:txXfrm>
    </dsp:sp>
    <dsp:sp modelId="{58886E75-A228-4A06-A51F-6A8CA9EE22AA}">
      <dsp:nvSpPr>
        <dsp:cNvPr id="0" name=""/>
        <dsp:cNvSpPr/>
      </dsp:nvSpPr>
      <dsp:spPr>
        <a:xfrm>
          <a:off x="0" y="4104401"/>
          <a:ext cx="8686800" cy="128486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t>Pulp tissue was replaced by periodontium-like connective tissue (Wedenberg et al 1987)</a:t>
          </a:r>
          <a:r>
            <a:rPr lang="en-US" sz="2300" kern="1200" baseline="30000"/>
            <a:t>40</a:t>
          </a:r>
          <a:endParaRPr lang="en-US" sz="2300" kern="1200"/>
        </a:p>
      </dsp:txBody>
      <dsp:txXfrm>
        <a:off x="62722" y="4167123"/>
        <a:ext cx="8561356" cy="11594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929BC-98B1-4D15-952E-55B39CBE8CE8}">
      <dsp:nvSpPr>
        <dsp:cNvPr id="0" name=""/>
        <dsp:cNvSpPr/>
      </dsp:nvSpPr>
      <dsp:spPr>
        <a:xfrm>
          <a:off x="0" y="5761"/>
          <a:ext cx="8305800" cy="81549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a:t>Transient type </a:t>
          </a:r>
        </a:p>
      </dsp:txBody>
      <dsp:txXfrm>
        <a:off x="39809" y="45570"/>
        <a:ext cx="8226182" cy="735872"/>
      </dsp:txXfrm>
    </dsp:sp>
    <dsp:sp modelId="{8963A48E-7DD5-4338-BD44-99FC70A08B61}">
      <dsp:nvSpPr>
        <dsp:cNvPr id="0" name=""/>
        <dsp:cNvSpPr/>
      </dsp:nvSpPr>
      <dsp:spPr>
        <a:xfrm>
          <a:off x="0" y="825479"/>
          <a:ext cx="8305800" cy="214659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263709" tIns="43180" rIns="241808" bIns="43180" numCol="1" spcCol="1270" anchor="t" anchorCtr="0">
          <a:noAutofit/>
        </a:bodyPr>
        <a:lstStyle/>
        <a:p>
          <a:pPr marL="228600" lvl="1" indent="-228600" algn="l" defTabSz="1200150" rtl="0">
            <a:lnSpc>
              <a:spcPct val="90000"/>
            </a:lnSpc>
            <a:spcBef>
              <a:spcPct val="0"/>
            </a:spcBef>
            <a:spcAft>
              <a:spcPct val="20000"/>
            </a:spcAft>
            <a:buChar char="•"/>
          </a:pPr>
          <a:r>
            <a:rPr lang="en-US" sz="2700" kern="1200" dirty="0"/>
            <a:t>Frequently in traumatized teeth with orthodontic/</a:t>
          </a:r>
          <a:r>
            <a:rPr lang="en-US" sz="2700" kern="1200" dirty="0" err="1"/>
            <a:t>periodontic</a:t>
          </a:r>
          <a:r>
            <a:rPr lang="en-US" sz="2700" kern="1200" dirty="0"/>
            <a:t> treatment.(</a:t>
          </a:r>
          <a:r>
            <a:rPr lang="en-US" sz="2700" kern="1200" dirty="0" err="1"/>
            <a:t>Andreasen</a:t>
          </a:r>
          <a:r>
            <a:rPr lang="en-US" sz="2700" kern="1200" dirty="0"/>
            <a:t> 1994) </a:t>
          </a:r>
        </a:p>
        <a:p>
          <a:pPr marL="228600" lvl="1" indent="-228600" algn="l" defTabSz="1200150" rtl="0">
            <a:lnSpc>
              <a:spcPct val="90000"/>
            </a:lnSpc>
            <a:spcBef>
              <a:spcPct val="0"/>
            </a:spcBef>
            <a:spcAft>
              <a:spcPct val="20000"/>
            </a:spcAft>
            <a:buChar char="•"/>
          </a:pPr>
          <a:r>
            <a:rPr lang="en-US" sz="2700" kern="1200" dirty="0"/>
            <a:t>Only loss of </a:t>
          </a:r>
          <a:r>
            <a:rPr lang="en-US" sz="2700" kern="1200" dirty="0" err="1"/>
            <a:t>odontoblasts</a:t>
          </a:r>
          <a:r>
            <a:rPr lang="en-US" sz="2700" kern="1200" dirty="0"/>
            <a:t> and </a:t>
          </a:r>
          <a:r>
            <a:rPr lang="en-US" sz="2700" kern="1200" dirty="0" err="1"/>
            <a:t>predentin</a:t>
          </a:r>
          <a:r>
            <a:rPr lang="en-US" sz="2700" kern="1200" dirty="0"/>
            <a:t>. </a:t>
          </a:r>
        </a:p>
        <a:p>
          <a:pPr marL="228600" lvl="1" indent="-228600" algn="l" defTabSz="1200150" rtl="0">
            <a:lnSpc>
              <a:spcPct val="90000"/>
            </a:lnSpc>
            <a:spcBef>
              <a:spcPct val="0"/>
            </a:spcBef>
            <a:spcAft>
              <a:spcPct val="20000"/>
            </a:spcAft>
            <a:buChar char="•"/>
          </a:pPr>
          <a:r>
            <a:rPr lang="en-US" sz="2700" kern="1200" dirty="0"/>
            <a:t>Very shallow and self limiting and is repaired with new hard tissue.</a:t>
          </a:r>
        </a:p>
      </dsp:txBody>
      <dsp:txXfrm>
        <a:off x="0" y="825479"/>
        <a:ext cx="8305800" cy="2146590"/>
      </dsp:txXfrm>
    </dsp:sp>
    <dsp:sp modelId="{1C9BE0C5-C277-44D8-A5B3-F418889A802E}">
      <dsp:nvSpPr>
        <dsp:cNvPr id="0" name=""/>
        <dsp:cNvSpPr/>
      </dsp:nvSpPr>
      <dsp:spPr>
        <a:xfrm>
          <a:off x="0" y="2972069"/>
          <a:ext cx="8305800" cy="81549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dirty="0"/>
            <a:t>-Progressive type</a:t>
          </a:r>
        </a:p>
      </dsp:txBody>
      <dsp:txXfrm>
        <a:off x="39809" y="3011878"/>
        <a:ext cx="8226182" cy="735872"/>
      </dsp:txXfrm>
    </dsp:sp>
    <dsp:sp modelId="{5D5FF589-4BD1-4FD2-882F-FF4B69243002}">
      <dsp:nvSpPr>
        <dsp:cNvPr id="0" name=""/>
        <dsp:cNvSpPr/>
      </dsp:nvSpPr>
      <dsp:spPr>
        <a:xfrm>
          <a:off x="0" y="3787560"/>
          <a:ext cx="8305800" cy="123165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263709" tIns="43180" rIns="241808" bIns="43180" numCol="1" spcCol="1270" anchor="t" anchorCtr="0">
          <a:noAutofit/>
        </a:bodyPr>
        <a:lstStyle/>
        <a:p>
          <a:pPr marL="228600" lvl="1" indent="-228600" algn="l" defTabSz="1200150" rtl="0">
            <a:lnSpc>
              <a:spcPct val="90000"/>
            </a:lnSpc>
            <a:spcBef>
              <a:spcPct val="0"/>
            </a:spcBef>
            <a:spcAft>
              <a:spcPct val="20000"/>
            </a:spcAft>
            <a:buChar char="•"/>
          </a:pPr>
          <a:r>
            <a:rPr lang="en-US" sz="2700" kern="1200" dirty="0"/>
            <a:t>Internal inflammatory resorption (</a:t>
          </a:r>
          <a:r>
            <a:rPr lang="en-US" sz="2700" kern="1200" dirty="0" err="1"/>
            <a:t>Andreasen</a:t>
          </a:r>
          <a:r>
            <a:rPr lang="en-US" sz="2700" kern="1200" dirty="0"/>
            <a:t> 1994) requiring continuous stimulation by infection through orientation of dentinal tubules.</a:t>
          </a:r>
        </a:p>
      </dsp:txBody>
      <dsp:txXfrm>
        <a:off x="0" y="3787560"/>
        <a:ext cx="8305800" cy="1231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BD260-49D8-4943-BB2B-437C593F55CA}">
      <dsp:nvSpPr>
        <dsp:cNvPr id="0" name=""/>
        <dsp:cNvSpPr/>
      </dsp:nvSpPr>
      <dsp:spPr>
        <a:xfrm>
          <a:off x="2182829" y="380990"/>
          <a:ext cx="8027966" cy="5818269"/>
        </a:xfrm>
        <a:prstGeom prst="pie">
          <a:avLst>
            <a:gd name="adj1" fmla="val 16200000"/>
            <a:gd name="adj2" fmla="val 2052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lang="en-US" sz="2800" b="1" kern="1200" dirty="0"/>
            <a:t>Predisposing factors</a:t>
          </a:r>
          <a:endParaRPr lang="en-US" sz="2800" kern="1200" dirty="0"/>
        </a:p>
      </dsp:txBody>
      <dsp:txXfrm>
        <a:off x="6298117" y="1250267"/>
        <a:ext cx="2723774" cy="1350669"/>
      </dsp:txXfrm>
    </dsp:sp>
    <dsp:sp modelId="{F9ED51C5-957F-4D71-A5E7-F7D0115F7B65}">
      <dsp:nvSpPr>
        <dsp:cNvPr id="0" name=""/>
        <dsp:cNvSpPr/>
      </dsp:nvSpPr>
      <dsp:spPr>
        <a:xfrm>
          <a:off x="1981204" y="658739"/>
          <a:ext cx="8027966" cy="5818269"/>
        </a:xfrm>
        <a:prstGeom prst="pie">
          <a:avLst>
            <a:gd name="adj1" fmla="val 20520000"/>
            <a:gd name="adj2" fmla="val 324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rtl="0">
            <a:lnSpc>
              <a:spcPct val="90000"/>
            </a:lnSpc>
            <a:spcBef>
              <a:spcPct val="0"/>
            </a:spcBef>
            <a:spcAft>
              <a:spcPct val="35000"/>
            </a:spcAft>
            <a:buNone/>
          </a:pPr>
          <a:r>
            <a:rPr lang="en-US" sz="2700" kern="1200" dirty="0"/>
            <a:t>High-magnitude intrusive forces</a:t>
          </a:r>
        </a:p>
      </dsp:txBody>
      <dsp:txXfrm>
        <a:off x="7228053" y="3290814"/>
        <a:ext cx="2389275" cy="1461493"/>
      </dsp:txXfrm>
    </dsp:sp>
    <dsp:sp modelId="{EEA8594B-E52B-4B15-A636-8AB8588DDD4B}">
      <dsp:nvSpPr>
        <dsp:cNvPr id="0" name=""/>
        <dsp:cNvSpPr/>
      </dsp:nvSpPr>
      <dsp:spPr>
        <a:xfrm>
          <a:off x="1981204" y="658739"/>
          <a:ext cx="8027966" cy="5818269"/>
        </a:xfrm>
        <a:prstGeom prst="pie">
          <a:avLst>
            <a:gd name="adj1" fmla="val 3240000"/>
            <a:gd name="adj2" fmla="val 756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rtl="0">
            <a:lnSpc>
              <a:spcPct val="90000"/>
            </a:lnSpc>
            <a:spcBef>
              <a:spcPct val="0"/>
            </a:spcBef>
            <a:spcAft>
              <a:spcPct val="35000"/>
            </a:spcAft>
            <a:buNone/>
          </a:pPr>
          <a:r>
            <a:rPr lang="en-US" sz="2700" kern="1200" dirty="0"/>
            <a:t>Long term orthodontic treatment</a:t>
          </a:r>
        </a:p>
      </dsp:txBody>
      <dsp:txXfrm>
        <a:off x="4561621" y="5022441"/>
        <a:ext cx="2867130" cy="1246772"/>
      </dsp:txXfrm>
    </dsp:sp>
    <dsp:sp modelId="{67113A15-0353-4741-BDE5-54320541F66B}">
      <dsp:nvSpPr>
        <dsp:cNvPr id="0" name=""/>
        <dsp:cNvSpPr/>
      </dsp:nvSpPr>
      <dsp:spPr>
        <a:xfrm>
          <a:off x="1981204" y="658739"/>
          <a:ext cx="8027966" cy="5818269"/>
        </a:xfrm>
        <a:prstGeom prst="pie">
          <a:avLst>
            <a:gd name="adj1" fmla="val 7560000"/>
            <a:gd name="adj2" fmla="val 1188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rtl="0">
            <a:lnSpc>
              <a:spcPct val="90000"/>
            </a:lnSpc>
            <a:spcBef>
              <a:spcPct val="0"/>
            </a:spcBef>
            <a:spcAft>
              <a:spcPct val="35000"/>
            </a:spcAft>
            <a:buNone/>
          </a:pPr>
          <a:r>
            <a:rPr lang="en-US" sz="2600" kern="1200" dirty="0"/>
            <a:t>Treatment started after age 11</a:t>
          </a:r>
        </a:p>
      </dsp:txBody>
      <dsp:txXfrm>
        <a:off x="2363488" y="3290814"/>
        <a:ext cx="2389275" cy="1461493"/>
      </dsp:txXfrm>
    </dsp:sp>
    <dsp:sp modelId="{6898C4E3-8707-46B8-ACCD-A4C48AE217BA}">
      <dsp:nvSpPr>
        <dsp:cNvPr id="0" name=""/>
        <dsp:cNvSpPr/>
      </dsp:nvSpPr>
      <dsp:spPr>
        <a:xfrm>
          <a:off x="1981204" y="658739"/>
          <a:ext cx="8027966" cy="5818269"/>
        </a:xfrm>
        <a:prstGeom prst="pie">
          <a:avLst>
            <a:gd name="adj1" fmla="val 11880000"/>
            <a:gd name="adj2" fmla="val 162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rtl="0">
            <a:lnSpc>
              <a:spcPct val="90000"/>
            </a:lnSpc>
            <a:spcBef>
              <a:spcPct val="0"/>
            </a:spcBef>
            <a:spcAft>
              <a:spcPct val="35000"/>
            </a:spcAft>
            <a:buNone/>
          </a:pPr>
          <a:r>
            <a:rPr lang="en-US" sz="2600" kern="1200" dirty="0"/>
            <a:t>Fixed appliances</a:t>
          </a:r>
        </a:p>
      </dsp:txBody>
      <dsp:txXfrm>
        <a:off x="3151949" y="1545333"/>
        <a:ext cx="2723774" cy="1350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59F61-D7E1-4528-9807-D731213496F0}">
      <dsp:nvSpPr>
        <dsp:cNvPr id="0" name=""/>
        <dsp:cNvSpPr/>
      </dsp:nvSpPr>
      <dsp:spPr>
        <a:xfrm>
          <a:off x="3357" y="226332"/>
          <a:ext cx="3273623" cy="84438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kern="1200"/>
            <a:t>Cessation of orthodontic treatment</a:t>
          </a:r>
        </a:p>
      </dsp:txBody>
      <dsp:txXfrm>
        <a:off x="3357" y="226332"/>
        <a:ext cx="3273623" cy="844382"/>
      </dsp:txXfrm>
    </dsp:sp>
    <dsp:sp modelId="{6E9590CC-A494-49BA-A894-870D42E48AD6}">
      <dsp:nvSpPr>
        <dsp:cNvPr id="0" name=""/>
        <dsp:cNvSpPr/>
      </dsp:nvSpPr>
      <dsp:spPr>
        <a:xfrm>
          <a:off x="3357" y="1070715"/>
          <a:ext cx="3273623" cy="30304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D7E271-F73F-47F0-8CE1-712A1FAC5E55}">
      <dsp:nvSpPr>
        <dsp:cNvPr id="0" name=""/>
        <dsp:cNvSpPr/>
      </dsp:nvSpPr>
      <dsp:spPr>
        <a:xfrm>
          <a:off x="3735288" y="226332"/>
          <a:ext cx="3273623" cy="84438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kern="1200" dirty="0"/>
            <a:t>Controlled application of light forces</a:t>
          </a:r>
        </a:p>
      </dsp:txBody>
      <dsp:txXfrm>
        <a:off x="3735288" y="226332"/>
        <a:ext cx="3273623" cy="844382"/>
      </dsp:txXfrm>
    </dsp:sp>
    <dsp:sp modelId="{2DBF236C-D656-4611-8812-4BAF1A675BD4}">
      <dsp:nvSpPr>
        <dsp:cNvPr id="0" name=""/>
        <dsp:cNvSpPr/>
      </dsp:nvSpPr>
      <dsp:spPr>
        <a:xfrm>
          <a:off x="3735288" y="1070715"/>
          <a:ext cx="3273623" cy="30304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4BF149-9960-4160-AF0A-9CBCA79F9655}">
      <dsp:nvSpPr>
        <dsp:cNvPr id="0" name=""/>
        <dsp:cNvSpPr/>
      </dsp:nvSpPr>
      <dsp:spPr>
        <a:xfrm>
          <a:off x="7467219" y="226332"/>
          <a:ext cx="3273623" cy="84438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kern="1200" dirty="0"/>
            <a:t>Non steroidal anti-inflammatory drugs </a:t>
          </a:r>
        </a:p>
      </dsp:txBody>
      <dsp:txXfrm>
        <a:off x="7467219" y="226332"/>
        <a:ext cx="3273623" cy="844382"/>
      </dsp:txXfrm>
    </dsp:sp>
    <dsp:sp modelId="{2ADE4FAA-24CA-4A05-BB96-DFD417D42994}">
      <dsp:nvSpPr>
        <dsp:cNvPr id="0" name=""/>
        <dsp:cNvSpPr/>
      </dsp:nvSpPr>
      <dsp:spPr>
        <a:xfrm>
          <a:off x="7467219" y="1070715"/>
          <a:ext cx="3273623" cy="30304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a:t>Systemic use of NSAID’s during initial phase of therapy</a:t>
          </a:r>
        </a:p>
        <a:p>
          <a:pPr marL="228600" lvl="1" indent="-228600" algn="l" defTabSz="1022350" rtl="0">
            <a:lnSpc>
              <a:spcPct val="90000"/>
            </a:lnSpc>
            <a:spcBef>
              <a:spcPct val="0"/>
            </a:spcBef>
            <a:spcAft>
              <a:spcPct val="15000"/>
            </a:spcAft>
            <a:buChar char="•"/>
          </a:pPr>
          <a:r>
            <a:rPr lang="en-US" sz="2300" kern="1200"/>
            <a:t>Inhibit cyclo-oxygenase and the subsequent production of prostaglandins</a:t>
          </a:r>
        </a:p>
        <a:p>
          <a:pPr marL="228600" lvl="1" indent="-228600" algn="l" defTabSz="1022350" rtl="0">
            <a:lnSpc>
              <a:spcPct val="90000"/>
            </a:lnSpc>
            <a:spcBef>
              <a:spcPct val="0"/>
            </a:spcBef>
            <a:spcAft>
              <a:spcPct val="15000"/>
            </a:spcAft>
            <a:buChar char="•"/>
          </a:pPr>
          <a:r>
            <a:rPr lang="en-US" sz="2300" kern="1200"/>
            <a:t>Eg Nabumetone                                       </a:t>
          </a:r>
        </a:p>
      </dsp:txBody>
      <dsp:txXfrm>
        <a:off x="7467219" y="1070715"/>
        <a:ext cx="3273623" cy="30304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870C4-ED23-4B06-ACE9-695074B89BD9}">
      <dsp:nvSpPr>
        <dsp:cNvPr id="0" name=""/>
        <dsp:cNvSpPr/>
      </dsp:nvSpPr>
      <dsp:spPr>
        <a:xfrm>
          <a:off x="0" y="1183"/>
          <a:ext cx="10972800" cy="107257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Typically asymptomatic. </a:t>
          </a:r>
        </a:p>
      </dsp:txBody>
      <dsp:txXfrm>
        <a:off x="52359" y="53542"/>
        <a:ext cx="10868082" cy="967861"/>
      </dsp:txXfrm>
    </dsp:sp>
    <dsp:sp modelId="{A47718C9-6062-486E-A677-848CF36EE237}">
      <dsp:nvSpPr>
        <dsp:cNvPr id="0" name=""/>
        <dsp:cNvSpPr/>
      </dsp:nvSpPr>
      <dsp:spPr>
        <a:xfrm>
          <a:off x="0" y="1151522"/>
          <a:ext cx="10972800" cy="107257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Loss of mobility when more than 10 % of the root surface is ankylosed. </a:t>
          </a:r>
        </a:p>
      </dsp:txBody>
      <dsp:txXfrm>
        <a:off x="52359" y="1203881"/>
        <a:ext cx="10868082" cy="967861"/>
      </dsp:txXfrm>
    </dsp:sp>
    <dsp:sp modelId="{D87FCB53-9BF8-40D0-ADF8-18BAECC5FF20}">
      <dsp:nvSpPr>
        <dsp:cNvPr id="0" name=""/>
        <dsp:cNvSpPr/>
      </dsp:nvSpPr>
      <dsp:spPr>
        <a:xfrm>
          <a:off x="0" y="2301861"/>
          <a:ext cx="10972800" cy="107257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High pitched /metallic percussion tone when 20 % of the root surface is ankylosed. </a:t>
          </a:r>
        </a:p>
      </dsp:txBody>
      <dsp:txXfrm>
        <a:off x="52359" y="2354220"/>
        <a:ext cx="10868082" cy="967861"/>
      </dsp:txXfrm>
    </dsp:sp>
    <dsp:sp modelId="{FBE7A621-6BB1-49AE-8D89-E57EBE679C6D}">
      <dsp:nvSpPr>
        <dsp:cNvPr id="0" name=""/>
        <dsp:cNvSpPr/>
      </dsp:nvSpPr>
      <dsp:spPr>
        <a:xfrm>
          <a:off x="0" y="3452200"/>
          <a:ext cx="10972800" cy="1072579"/>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In a young patient, infraocclusion and incomplete alveolar process development is seen. Lack of a normal mesial drift</a:t>
          </a:r>
        </a:p>
      </dsp:txBody>
      <dsp:txXfrm>
        <a:off x="52359" y="3504559"/>
        <a:ext cx="10868082" cy="9678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ED0EC-4483-C7C4-49A2-5F8A5D4E9A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ADC4B24-7363-D102-0B03-59CDD7042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6CAB69C-436D-BAC6-DF10-B55C98517EF2}"/>
              </a:ext>
            </a:extLst>
          </p:cNvPr>
          <p:cNvSpPr>
            <a:spLocks noGrp="1"/>
          </p:cNvSpPr>
          <p:nvPr>
            <p:ph type="dt" sz="half" idx="10"/>
          </p:nvPr>
        </p:nvSpPr>
        <p:spPr/>
        <p:txBody>
          <a:bodyPr/>
          <a:lstStyle/>
          <a:p>
            <a:fld id="{BA33A0F2-B143-4075-A2A0-2E78D222265A}" type="datetimeFigureOut">
              <a:rPr lang="en-IN" smtClean="0"/>
              <a:t>19-04-2023</a:t>
            </a:fld>
            <a:endParaRPr lang="en-IN"/>
          </a:p>
        </p:txBody>
      </p:sp>
      <p:sp>
        <p:nvSpPr>
          <p:cNvPr id="5" name="Footer Placeholder 4">
            <a:extLst>
              <a:ext uri="{FF2B5EF4-FFF2-40B4-BE49-F238E27FC236}">
                <a16:creationId xmlns:a16="http://schemas.microsoft.com/office/drawing/2014/main" id="{F891E28F-53F1-266E-D7D2-533779391B3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89940D-0563-E114-884E-5A137E3D97D7}"/>
              </a:ext>
            </a:extLst>
          </p:cNvPr>
          <p:cNvSpPr>
            <a:spLocks noGrp="1"/>
          </p:cNvSpPr>
          <p:nvPr>
            <p:ph type="sldNum" sz="quarter" idx="12"/>
          </p:nvPr>
        </p:nvSpPr>
        <p:spPr/>
        <p:txBody>
          <a:bodyPr/>
          <a:lstStyle/>
          <a:p>
            <a:fld id="{49020DDE-14D9-4F5A-8462-62690548B8BF}" type="slidenum">
              <a:rPr lang="en-IN" smtClean="0"/>
              <a:t>‹#›</a:t>
            </a:fld>
            <a:endParaRPr lang="en-IN"/>
          </a:p>
        </p:txBody>
      </p:sp>
    </p:spTree>
    <p:extLst>
      <p:ext uri="{BB962C8B-B14F-4D97-AF65-F5344CB8AC3E}">
        <p14:creationId xmlns:p14="http://schemas.microsoft.com/office/powerpoint/2010/main" val="2588516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3474-DDD0-3F2E-6C22-742A7B34C31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830DDF9-ABF7-CAD7-D957-1B22EB056F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70B726-79ED-94CC-6283-166421E47368}"/>
              </a:ext>
            </a:extLst>
          </p:cNvPr>
          <p:cNvSpPr>
            <a:spLocks noGrp="1"/>
          </p:cNvSpPr>
          <p:nvPr>
            <p:ph type="dt" sz="half" idx="10"/>
          </p:nvPr>
        </p:nvSpPr>
        <p:spPr/>
        <p:txBody>
          <a:bodyPr/>
          <a:lstStyle/>
          <a:p>
            <a:fld id="{BA33A0F2-B143-4075-A2A0-2E78D222265A}" type="datetimeFigureOut">
              <a:rPr lang="en-IN" smtClean="0"/>
              <a:t>19-04-2023</a:t>
            </a:fld>
            <a:endParaRPr lang="en-IN"/>
          </a:p>
        </p:txBody>
      </p:sp>
      <p:sp>
        <p:nvSpPr>
          <p:cNvPr id="5" name="Footer Placeholder 4">
            <a:extLst>
              <a:ext uri="{FF2B5EF4-FFF2-40B4-BE49-F238E27FC236}">
                <a16:creationId xmlns:a16="http://schemas.microsoft.com/office/drawing/2014/main" id="{3D3BA555-7721-39F3-2284-E69F94F673F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B61F127-D3DC-E920-88B5-0AEA4F0D3F2C}"/>
              </a:ext>
            </a:extLst>
          </p:cNvPr>
          <p:cNvSpPr>
            <a:spLocks noGrp="1"/>
          </p:cNvSpPr>
          <p:nvPr>
            <p:ph type="sldNum" sz="quarter" idx="12"/>
          </p:nvPr>
        </p:nvSpPr>
        <p:spPr/>
        <p:txBody>
          <a:bodyPr/>
          <a:lstStyle/>
          <a:p>
            <a:fld id="{49020DDE-14D9-4F5A-8462-62690548B8BF}" type="slidenum">
              <a:rPr lang="en-IN" smtClean="0"/>
              <a:t>‹#›</a:t>
            </a:fld>
            <a:endParaRPr lang="en-IN"/>
          </a:p>
        </p:txBody>
      </p:sp>
    </p:spTree>
    <p:extLst>
      <p:ext uri="{BB962C8B-B14F-4D97-AF65-F5344CB8AC3E}">
        <p14:creationId xmlns:p14="http://schemas.microsoft.com/office/powerpoint/2010/main" val="320967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112663-BCC0-23EE-9B66-08E7A92F12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4C42549-EE37-1CB8-5174-2742B02399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761768-2365-D166-BD59-0C5B0495C929}"/>
              </a:ext>
            </a:extLst>
          </p:cNvPr>
          <p:cNvSpPr>
            <a:spLocks noGrp="1"/>
          </p:cNvSpPr>
          <p:nvPr>
            <p:ph type="dt" sz="half" idx="10"/>
          </p:nvPr>
        </p:nvSpPr>
        <p:spPr/>
        <p:txBody>
          <a:bodyPr/>
          <a:lstStyle/>
          <a:p>
            <a:fld id="{BA33A0F2-B143-4075-A2A0-2E78D222265A}" type="datetimeFigureOut">
              <a:rPr lang="en-IN" smtClean="0"/>
              <a:t>19-04-2023</a:t>
            </a:fld>
            <a:endParaRPr lang="en-IN"/>
          </a:p>
        </p:txBody>
      </p:sp>
      <p:sp>
        <p:nvSpPr>
          <p:cNvPr id="5" name="Footer Placeholder 4">
            <a:extLst>
              <a:ext uri="{FF2B5EF4-FFF2-40B4-BE49-F238E27FC236}">
                <a16:creationId xmlns:a16="http://schemas.microsoft.com/office/drawing/2014/main" id="{9B25DECA-654F-8121-FB8F-FAC4A46FD23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FD66B1C-BDDE-51C9-7B45-E76259CD2D9B}"/>
              </a:ext>
            </a:extLst>
          </p:cNvPr>
          <p:cNvSpPr>
            <a:spLocks noGrp="1"/>
          </p:cNvSpPr>
          <p:nvPr>
            <p:ph type="sldNum" sz="quarter" idx="12"/>
          </p:nvPr>
        </p:nvSpPr>
        <p:spPr/>
        <p:txBody>
          <a:bodyPr/>
          <a:lstStyle/>
          <a:p>
            <a:fld id="{49020DDE-14D9-4F5A-8462-62690548B8BF}" type="slidenum">
              <a:rPr lang="en-IN" smtClean="0"/>
              <a:t>‹#›</a:t>
            </a:fld>
            <a:endParaRPr lang="en-IN"/>
          </a:p>
        </p:txBody>
      </p:sp>
    </p:spTree>
    <p:extLst>
      <p:ext uri="{BB962C8B-B14F-4D97-AF65-F5344CB8AC3E}">
        <p14:creationId xmlns:p14="http://schemas.microsoft.com/office/powerpoint/2010/main" val="1273500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7634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690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1705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2759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9015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3663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5939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253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A6D4-A193-0827-2DBE-845687218B7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3A290D3-C1E4-20BE-A691-C26302E223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BD4F504-6A7F-8DE0-B401-BC7F27A1F1AF}"/>
              </a:ext>
            </a:extLst>
          </p:cNvPr>
          <p:cNvSpPr>
            <a:spLocks noGrp="1"/>
          </p:cNvSpPr>
          <p:nvPr>
            <p:ph type="dt" sz="half" idx="10"/>
          </p:nvPr>
        </p:nvSpPr>
        <p:spPr/>
        <p:txBody>
          <a:bodyPr/>
          <a:lstStyle/>
          <a:p>
            <a:fld id="{BA33A0F2-B143-4075-A2A0-2E78D222265A}" type="datetimeFigureOut">
              <a:rPr lang="en-IN" smtClean="0"/>
              <a:t>19-04-2023</a:t>
            </a:fld>
            <a:endParaRPr lang="en-IN"/>
          </a:p>
        </p:txBody>
      </p:sp>
      <p:sp>
        <p:nvSpPr>
          <p:cNvPr id="5" name="Footer Placeholder 4">
            <a:extLst>
              <a:ext uri="{FF2B5EF4-FFF2-40B4-BE49-F238E27FC236}">
                <a16:creationId xmlns:a16="http://schemas.microsoft.com/office/drawing/2014/main" id="{5A34C8DE-0176-FA72-3FE0-67111FA4AB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B4003B-4833-9256-73A3-D53F7BC6745A}"/>
              </a:ext>
            </a:extLst>
          </p:cNvPr>
          <p:cNvSpPr>
            <a:spLocks noGrp="1"/>
          </p:cNvSpPr>
          <p:nvPr>
            <p:ph type="sldNum" sz="quarter" idx="12"/>
          </p:nvPr>
        </p:nvSpPr>
        <p:spPr/>
        <p:txBody>
          <a:bodyPr/>
          <a:lstStyle/>
          <a:p>
            <a:fld id="{49020DDE-14D9-4F5A-8462-62690548B8BF}" type="slidenum">
              <a:rPr lang="en-IN" smtClean="0"/>
              <a:t>‹#›</a:t>
            </a:fld>
            <a:endParaRPr lang="en-IN"/>
          </a:p>
        </p:txBody>
      </p:sp>
    </p:spTree>
    <p:extLst>
      <p:ext uri="{BB962C8B-B14F-4D97-AF65-F5344CB8AC3E}">
        <p14:creationId xmlns:p14="http://schemas.microsoft.com/office/powerpoint/2010/main" val="330770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2626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6529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2764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311155"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5" y="4421083"/>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1D8BD707-D9CF-40AE-B4C6-C98DA3205C09}" type="datetimeFigureOut">
              <a:rPr lang="en-US" smtClean="0"/>
              <a:pPr/>
              <a:t>4/19/2023</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7071360" y="5719969"/>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6" y="5719969"/>
            <a:ext cx="858221"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3181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1993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5" y="2900831"/>
            <a:ext cx="8849957"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5" y="4267203"/>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6797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5923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2816"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7"/>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2"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974697"/>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9618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8506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4383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B1CE-CC44-64BC-A04D-B7CF8F9A92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528F438-B1EC-CE9B-9D29-7A443216C0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67908E-BF81-11CE-C4B0-003282D6BBAA}"/>
              </a:ext>
            </a:extLst>
          </p:cNvPr>
          <p:cNvSpPr>
            <a:spLocks noGrp="1"/>
          </p:cNvSpPr>
          <p:nvPr>
            <p:ph type="dt" sz="half" idx="10"/>
          </p:nvPr>
        </p:nvSpPr>
        <p:spPr/>
        <p:txBody>
          <a:bodyPr/>
          <a:lstStyle/>
          <a:p>
            <a:fld id="{BA33A0F2-B143-4075-A2A0-2E78D222265A}" type="datetimeFigureOut">
              <a:rPr lang="en-IN" smtClean="0"/>
              <a:t>19-04-2023</a:t>
            </a:fld>
            <a:endParaRPr lang="en-IN"/>
          </a:p>
        </p:txBody>
      </p:sp>
      <p:sp>
        <p:nvSpPr>
          <p:cNvPr id="5" name="Footer Placeholder 4">
            <a:extLst>
              <a:ext uri="{FF2B5EF4-FFF2-40B4-BE49-F238E27FC236}">
                <a16:creationId xmlns:a16="http://schemas.microsoft.com/office/drawing/2014/main" id="{AFF174CD-2F4C-BFDE-F90C-076493CBB15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CD44111-73F8-512D-1E65-DB908CC7BE76}"/>
              </a:ext>
            </a:extLst>
          </p:cNvPr>
          <p:cNvSpPr>
            <a:spLocks noGrp="1"/>
          </p:cNvSpPr>
          <p:nvPr>
            <p:ph type="sldNum" sz="quarter" idx="12"/>
          </p:nvPr>
        </p:nvSpPr>
        <p:spPr/>
        <p:txBody>
          <a:bodyPr/>
          <a:lstStyle/>
          <a:p>
            <a:fld id="{49020DDE-14D9-4F5A-8462-62690548B8BF}" type="slidenum">
              <a:rPr lang="en-IN" smtClean="0"/>
              <a:t>‹#›</a:t>
            </a:fld>
            <a:endParaRPr lang="en-IN"/>
          </a:p>
        </p:txBody>
      </p:sp>
    </p:spTree>
    <p:extLst>
      <p:ext uri="{BB962C8B-B14F-4D97-AF65-F5344CB8AC3E}">
        <p14:creationId xmlns:p14="http://schemas.microsoft.com/office/powerpoint/2010/main" val="3593964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1207430" y="601886"/>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1527860"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a:xfrm>
            <a:off x="6188597" y="5724838"/>
            <a:ext cx="4658219" cy="365125"/>
          </a:xfrm>
        </p:spPr>
        <p:txBody>
          <a:bodyPr>
            <a:normAutofit/>
          </a:bodyPr>
          <a:lstStyle/>
          <a:p>
            <a:endParaRPr lang="en-US"/>
          </a:p>
        </p:txBody>
      </p:sp>
      <p:sp>
        <p:nvSpPr>
          <p:cNvPr id="2" name="Title 1"/>
          <p:cNvSpPr>
            <a:spLocks noGrp="1"/>
          </p:cNvSpPr>
          <p:nvPr>
            <p:ph type="title"/>
          </p:nvPr>
        </p:nvSpPr>
        <p:spPr>
          <a:xfrm>
            <a:off x="6319777" y="2657437"/>
            <a:ext cx="4406096"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6315457"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7353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Rectangle 101"/>
          <p:cNvSpPr/>
          <p:nvPr/>
        </p:nvSpPr>
        <p:spPr>
          <a:xfrm>
            <a:off x="1207430" y="601886"/>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340280"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12842" y="4133091"/>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4/19/2023</a:t>
            </a:fld>
            <a:endParaRPr lang="en-US"/>
          </a:p>
        </p:txBody>
      </p:sp>
      <p:sp>
        <p:nvSpPr>
          <p:cNvPr id="6" name="Footer Placeholder 5"/>
          <p:cNvSpPr>
            <a:spLocks noGrp="1"/>
          </p:cNvSpPr>
          <p:nvPr>
            <p:ph type="ftr" sz="quarter" idx="11"/>
          </p:nvPr>
        </p:nvSpPr>
        <p:spPr>
          <a:xfrm>
            <a:off x="6188597" y="5724838"/>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4667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2116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1030147"/>
            <a:ext cx="1979271"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404396"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96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E17F-E59F-F97D-2B62-36D8CC2E9C2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2701432-7BAC-9D1D-95BF-EF00441332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FEDA129-3FE4-1786-0697-87ED7CCC70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401C259-F166-0D5E-AA53-F39D43D42575}"/>
              </a:ext>
            </a:extLst>
          </p:cNvPr>
          <p:cNvSpPr>
            <a:spLocks noGrp="1"/>
          </p:cNvSpPr>
          <p:nvPr>
            <p:ph type="dt" sz="half" idx="10"/>
          </p:nvPr>
        </p:nvSpPr>
        <p:spPr/>
        <p:txBody>
          <a:bodyPr/>
          <a:lstStyle/>
          <a:p>
            <a:fld id="{BA33A0F2-B143-4075-A2A0-2E78D222265A}" type="datetimeFigureOut">
              <a:rPr lang="en-IN" smtClean="0"/>
              <a:t>19-04-2023</a:t>
            </a:fld>
            <a:endParaRPr lang="en-IN"/>
          </a:p>
        </p:txBody>
      </p:sp>
      <p:sp>
        <p:nvSpPr>
          <p:cNvPr id="6" name="Footer Placeholder 5">
            <a:extLst>
              <a:ext uri="{FF2B5EF4-FFF2-40B4-BE49-F238E27FC236}">
                <a16:creationId xmlns:a16="http://schemas.microsoft.com/office/drawing/2014/main" id="{56947491-2416-7909-1EF7-CB47651527A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1FF1F26-C408-8879-1D7E-98A875991DD4}"/>
              </a:ext>
            </a:extLst>
          </p:cNvPr>
          <p:cNvSpPr>
            <a:spLocks noGrp="1"/>
          </p:cNvSpPr>
          <p:nvPr>
            <p:ph type="sldNum" sz="quarter" idx="12"/>
          </p:nvPr>
        </p:nvSpPr>
        <p:spPr/>
        <p:txBody>
          <a:bodyPr/>
          <a:lstStyle/>
          <a:p>
            <a:fld id="{49020DDE-14D9-4F5A-8462-62690548B8BF}" type="slidenum">
              <a:rPr lang="en-IN" smtClean="0"/>
              <a:t>‹#›</a:t>
            </a:fld>
            <a:endParaRPr lang="en-IN"/>
          </a:p>
        </p:txBody>
      </p:sp>
    </p:spTree>
    <p:extLst>
      <p:ext uri="{BB962C8B-B14F-4D97-AF65-F5344CB8AC3E}">
        <p14:creationId xmlns:p14="http://schemas.microsoft.com/office/powerpoint/2010/main" val="286516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E5D9-AAD2-BDC9-5D8A-EE67D91F440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A9A3A34-8DC3-1E30-8A9D-6BA825D4E8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FE83D0-E0E4-9FA7-6657-BC6BD75337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4B0120E-6844-27B4-07DE-27BF1F9D94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A2E866-83EF-2689-3A85-DDE2209C12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9A901D0-41FA-EFB3-9CDB-F8F6BD23E8B3}"/>
              </a:ext>
            </a:extLst>
          </p:cNvPr>
          <p:cNvSpPr>
            <a:spLocks noGrp="1"/>
          </p:cNvSpPr>
          <p:nvPr>
            <p:ph type="dt" sz="half" idx="10"/>
          </p:nvPr>
        </p:nvSpPr>
        <p:spPr/>
        <p:txBody>
          <a:bodyPr/>
          <a:lstStyle/>
          <a:p>
            <a:fld id="{BA33A0F2-B143-4075-A2A0-2E78D222265A}" type="datetimeFigureOut">
              <a:rPr lang="en-IN" smtClean="0"/>
              <a:t>19-04-2023</a:t>
            </a:fld>
            <a:endParaRPr lang="en-IN"/>
          </a:p>
        </p:txBody>
      </p:sp>
      <p:sp>
        <p:nvSpPr>
          <p:cNvPr id="8" name="Footer Placeholder 7">
            <a:extLst>
              <a:ext uri="{FF2B5EF4-FFF2-40B4-BE49-F238E27FC236}">
                <a16:creationId xmlns:a16="http://schemas.microsoft.com/office/drawing/2014/main" id="{B6ACC229-8D13-F616-14F0-766125AF137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B0F4DF9-86E9-0E5B-18CB-63EE10C42891}"/>
              </a:ext>
            </a:extLst>
          </p:cNvPr>
          <p:cNvSpPr>
            <a:spLocks noGrp="1"/>
          </p:cNvSpPr>
          <p:nvPr>
            <p:ph type="sldNum" sz="quarter" idx="12"/>
          </p:nvPr>
        </p:nvSpPr>
        <p:spPr/>
        <p:txBody>
          <a:bodyPr/>
          <a:lstStyle/>
          <a:p>
            <a:fld id="{49020DDE-14D9-4F5A-8462-62690548B8BF}" type="slidenum">
              <a:rPr lang="en-IN" smtClean="0"/>
              <a:t>‹#›</a:t>
            </a:fld>
            <a:endParaRPr lang="en-IN"/>
          </a:p>
        </p:txBody>
      </p:sp>
    </p:spTree>
    <p:extLst>
      <p:ext uri="{BB962C8B-B14F-4D97-AF65-F5344CB8AC3E}">
        <p14:creationId xmlns:p14="http://schemas.microsoft.com/office/powerpoint/2010/main" val="1734627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C92B-A432-1844-D7DD-82D88123593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1BD2D8D-3FA7-88F9-C50E-969A50B19F39}"/>
              </a:ext>
            </a:extLst>
          </p:cNvPr>
          <p:cNvSpPr>
            <a:spLocks noGrp="1"/>
          </p:cNvSpPr>
          <p:nvPr>
            <p:ph type="dt" sz="half" idx="10"/>
          </p:nvPr>
        </p:nvSpPr>
        <p:spPr/>
        <p:txBody>
          <a:bodyPr/>
          <a:lstStyle/>
          <a:p>
            <a:fld id="{BA33A0F2-B143-4075-A2A0-2E78D222265A}" type="datetimeFigureOut">
              <a:rPr lang="en-IN" smtClean="0"/>
              <a:t>19-04-2023</a:t>
            </a:fld>
            <a:endParaRPr lang="en-IN"/>
          </a:p>
        </p:txBody>
      </p:sp>
      <p:sp>
        <p:nvSpPr>
          <p:cNvPr id="4" name="Footer Placeholder 3">
            <a:extLst>
              <a:ext uri="{FF2B5EF4-FFF2-40B4-BE49-F238E27FC236}">
                <a16:creationId xmlns:a16="http://schemas.microsoft.com/office/drawing/2014/main" id="{7D1B6991-1F6C-0884-4ACF-CF5060F9961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6B9243C-1CDB-C608-C243-EBFD627EEF24}"/>
              </a:ext>
            </a:extLst>
          </p:cNvPr>
          <p:cNvSpPr>
            <a:spLocks noGrp="1"/>
          </p:cNvSpPr>
          <p:nvPr>
            <p:ph type="sldNum" sz="quarter" idx="12"/>
          </p:nvPr>
        </p:nvSpPr>
        <p:spPr/>
        <p:txBody>
          <a:bodyPr/>
          <a:lstStyle/>
          <a:p>
            <a:fld id="{49020DDE-14D9-4F5A-8462-62690548B8BF}" type="slidenum">
              <a:rPr lang="en-IN" smtClean="0"/>
              <a:t>‹#›</a:t>
            </a:fld>
            <a:endParaRPr lang="en-IN"/>
          </a:p>
        </p:txBody>
      </p:sp>
    </p:spTree>
    <p:extLst>
      <p:ext uri="{BB962C8B-B14F-4D97-AF65-F5344CB8AC3E}">
        <p14:creationId xmlns:p14="http://schemas.microsoft.com/office/powerpoint/2010/main" val="404220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E06C0E-4C16-3FD9-ED76-4728170DAB95}"/>
              </a:ext>
            </a:extLst>
          </p:cNvPr>
          <p:cNvSpPr>
            <a:spLocks noGrp="1"/>
          </p:cNvSpPr>
          <p:nvPr>
            <p:ph type="dt" sz="half" idx="10"/>
          </p:nvPr>
        </p:nvSpPr>
        <p:spPr/>
        <p:txBody>
          <a:bodyPr/>
          <a:lstStyle/>
          <a:p>
            <a:fld id="{BA33A0F2-B143-4075-A2A0-2E78D222265A}" type="datetimeFigureOut">
              <a:rPr lang="en-IN" smtClean="0"/>
              <a:t>19-04-2023</a:t>
            </a:fld>
            <a:endParaRPr lang="en-IN"/>
          </a:p>
        </p:txBody>
      </p:sp>
      <p:sp>
        <p:nvSpPr>
          <p:cNvPr id="3" name="Footer Placeholder 2">
            <a:extLst>
              <a:ext uri="{FF2B5EF4-FFF2-40B4-BE49-F238E27FC236}">
                <a16:creationId xmlns:a16="http://schemas.microsoft.com/office/drawing/2014/main" id="{63804359-A248-A172-84C8-0BE123DA295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79FBFF1-BCAB-99C2-F930-8B6DE067653C}"/>
              </a:ext>
            </a:extLst>
          </p:cNvPr>
          <p:cNvSpPr>
            <a:spLocks noGrp="1"/>
          </p:cNvSpPr>
          <p:nvPr>
            <p:ph type="sldNum" sz="quarter" idx="12"/>
          </p:nvPr>
        </p:nvSpPr>
        <p:spPr/>
        <p:txBody>
          <a:bodyPr/>
          <a:lstStyle/>
          <a:p>
            <a:fld id="{49020DDE-14D9-4F5A-8462-62690548B8BF}" type="slidenum">
              <a:rPr lang="en-IN" smtClean="0"/>
              <a:t>‹#›</a:t>
            </a:fld>
            <a:endParaRPr lang="en-IN"/>
          </a:p>
        </p:txBody>
      </p:sp>
    </p:spTree>
    <p:extLst>
      <p:ext uri="{BB962C8B-B14F-4D97-AF65-F5344CB8AC3E}">
        <p14:creationId xmlns:p14="http://schemas.microsoft.com/office/powerpoint/2010/main" val="83183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C191-7F42-42E7-3B91-C326965BD0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6EAFB45-B872-6558-BF9A-69EFA33697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53BE14B-F73B-CED2-A7D8-43B1F5B5BD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95B669-9BF0-B91C-A912-357A2209F326}"/>
              </a:ext>
            </a:extLst>
          </p:cNvPr>
          <p:cNvSpPr>
            <a:spLocks noGrp="1"/>
          </p:cNvSpPr>
          <p:nvPr>
            <p:ph type="dt" sz="half" idx="10"/>
          </p:nvPr>
        </p:nvSpPr>
        <p:spPr/>
        <p:txBody>
          <a:bodyPr/>
          <a:lstStyle/>
          <a:p>
            <a:fld id="{BA33A0F2-B143-4075-A2A0-2E78D222265A}" type="datetimeFigureOut">
              <a:rPr lang="en-IN" smtClean="0"/>
              <a:t>19-04-2023</a:t>
            </a:fld>
            <a:endParaRPr lang="en-IN"/>
          </a:p>
        </p:txBody>
      </p:sp>
      <p:sp>
        <p:nvSpPr>
          <p:cNvPr id="6" name="Footer Placeholder 5">
            <a:extLst>
              <a:ext uri="{FF2B5EF4-FFF2-40B4-BE49-F238E27FC236}">
                <a16:creationId xmlns:a16="http://schemas.microsoft.com/office/drawing/2014/main" id="{0D9D4EFF-E478-E8BE-9BD8-9D4DF430656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4FE16FF-8E2A-0419-5635-565551FF44D6}"/>
              </a:ext>
            </a:extLst>
          </p:cNvPr>
          <p:cNvSpPr>
            <a:spLocks noGrp="1"/>
          </p:cNvSpPr>
          <p:nvPr>
            <p:ph type="sldNum" sz="quarter" idx="12"/>
          </p:nvPr>
        </p:nvSpPr>
        <p:spPr/>
        <p:txBody>
          <a:bodyPr/>
          <a:lstStyle/>
          <a:p>
            <a:fld id="{49020DDE-14D9-4F5A-8462-62690548B8BF}" type="slidenum">
              <a:rPr lang="en-IN" smtClean="0"/>
              <a:t>‹#›</a:t>
            </a:fld>
            <a:endParaRPr lang="en-IN"/>
          </a:p>
        </p:txBody>
      </p:sp>
    </p:spTree>
    <p:extLst>
      <p:ext uri="{BB962C8B-B14F-4D97-AF65-F5344CB8AC3E}">
        <p14:creationId xmlns:p14="http://schemas.microsoft.com/office/powerpoint/2010/main" val="66909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4498-C672-365A-81AE-B5671A1056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1EFF44C-B3FF-66FE-0764-622209EA9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D58EECB-F480-E0AF-C5C5-0494D21A4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3FF216-C8E8-94E5-9B45-1A7115E86351}"/>
              </a:ext>
            </a:extLst>
          </p:cNvPr>
          <p:cNvSpPr>
            <a:spLocks noGrp="1"/>
          </p:cNvSpPr>
          <p:nvPr>
            <p:ph type="dt" sz="half" idx="10"/>
          </p:nvPr>
        </p:nvSpPr>
        <p:spPr/>
        <p:txBody>
          <a:bodyPr/>
          <a:lstStyle/>
          <a:p>
            <a:fld id="{BA33A0F2-B143-4075-A2A0-2E78D222265A}" type="datetimeFigureOut">
              <a:rPr lang="en-IN" smtClean="0"/>
              <a:t>19-04-2023</a:t>
            </a:fld>
            <a:endParaRPr lang="en-IN"/>
          </a:p>
        </p:txBody>
      </p:sp>
      <p:sp>
        <p:nvSpPr>
          <p:cNvPr id="6" name="Footer Placeholder 5">
            <a:extLst>
              <a:ext uri="{FF2B5EF4-FFF2-40B4-BE49-F238E27FC236}">
                <a16:creationId xmlns:a16="http://schemas.microsoft.com/office/drawing/2014/main" id="{C43C41BD-4F1F-1751-240B-62325200673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282B54-FED4-8538-437C-530DCF9945B8}"/>
              </a:ext>
            </a:extLst>
          </p:cNvPr>
          <p:cNvSpPr>
            <a:spLocks noGrp="1"/>
          </p:cNvSpPr>
          <p:nvPr>
            <p:ph type="sldNum" sz="quarter" idx="12"/>
          </p:nvPr>
        </p:nvSpPr>
        <p:spPr/>
        <p:txBody>
          <a:bodyPr/>
          <a:lstStyle/>
          <a:p>
            <a:fld id="{49020DDE-14D9-4F5A-8462-62690548B8BF}" type="slidenum">
              <a:rPr lang="en-IN" smtClean="0"/>
              <a:t>‹#›</a:t>
            </a:fld>
            <a:endParaRPr lang="en-IN"/>
          </a:p>
        </p:txBody>
      </p:sp>
    </p:spTree>
    <p:extLst>
      <p:ext uri="{BB962C8B-B14F-4D97-AF65-F5344CB8AC3E}">
        <p14:creationId xmlns:p14="http://schemas.microsoft.com/office/powerpoint/2010/main" val="142437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FAA39A-3C47-D44C-6938-963D95618C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48AD36E-7890-DCB0-0FC6-E5ECC71C8C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AB96B83-233D-F24F-FEC9-3296B6B779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3A0F2-B143-4075-A2A0-2E78D222265A}" type="datetimeFigureOut">
              <a:rPr lang="en-IN" smtClean="0"/>
              <a:t>19-04-2023</a:t>
            </a:fld>
            <a:endParaRPr lang="en-IN"/>
          </a:p>
        </p:txBody>
      </p:sp>
      <p:sp>
        <p:nvSpPr>
          <p:cNvPr id="5" name="Footer Placeholder 4">
            <a:extLst>
              <a:ext uri="{FF2B5EF4-FFF2-40B4-BE49-F238E27FC236}">
                <a16:creationId xmlns:a16="http://schemas.microsoft.com/office/drawing/2014/main" id="{95AA34F1-994D-C06C-E192-4F281D9211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607B96D-3464-3215-38E5-2D24554355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20DDE-14D9-4F5A-8462-62690548B8BF}" type="slidenum">
              <a:rPr lang="en-IN" smtClean="0"/>
              <a:t>‹#›</a:t>
            </a:fld>
            <a:endParaRPr lang="en-IN"/>
          </a:p>
        </p:txBody>
      </p:sp>
    </p:spTree>
    <p:extLst>
      <p:ext uri="{BB962C8B-B14F-4D97-AF65-F5344CB8AC3E}">
        <p14:creationId xmlns:p14="http://schemas.microsoft.com/office/powerpoint/2010/main" val="366575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4/19/2023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40424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66" name="Rectangle 65"/>
          <p:cNvSpPr/>
          <p:nvPr/>
        </p:nvSpPr>
        <p:spPr>
          <a:xfrm>
            <a:off x="609600" y="333490"/>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5" y="2323652"/>
            <a:ext cx="9036423"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96517" y="224495"/>
            <a:ext cx="28448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4/19/2023</a:t>
            </a:fld>
            <a:endParaRPr lang="en-US"/>
          </a:p>
        </p:txBody>
      </p:sp>
      <p:sp>
        <p:nvSpPr>
          <p:cNvPr id="5" name="Footer Placeholder 4"/>
          <p:cNvSpPr>
            <a:spLocks noGrp="1"/>
          </p:cNvSpPr>
          <p:nvPr>
            <p:ph type="ftr" sz="quarter" idx="3"/>
          </p:nvPr>
        </p:nvSpPr>
        <p:spPr>
          <a:xfrm>
            <a:off x="6188597" y="5852163"/>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4"/>
            <a:ext cx="1776208"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550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1.bin"/><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4.xml"/><Relationship Id="rId4" Type="http://schemas.openxmlformats.org/officeDocument/2006/relationships/image" Target="http://www.dental.mu.edu/oralpath/lesions/rootresorp/rootresorp2.jpg" TargetMode="Externa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RUNGTA COLLEGE OF DENTAL SCIENCES &amp; RESEARCH </a:t>
            </a:r>
          </a:p>
        </p:txBody>
      </p:sp>
      <p:sp>
        <p:nvSpPr>
          <p:cNvPr id="4" name="TextBox 3"/>
          <p:cNvSpPr txBox="1"/>
          <p:nvPr/>
        </p:nvSpPr>
        <p:spPr>
          <a:xfrm>
            <a:off x="145141" y="2467428"/>
            <a:ext cx="83363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TITLE OF THE TOPIC- ROOT RESORPTION </a:t>
            </a:r>
          </a:p>
        </p:txBody>
      </p:sp>
      <p:sp>
        <p:nvSpPr>
          <p:cNvPr id="6" name="TextBox 5"/>
          <p:cNvSpPr txBox="1"/>
          <p:nvPr/>
        </p:nvSpPr>
        <p:spPr>
          <a:xfrm>
            <a:off x="203200" y="5715000"/>
            <a:ext cx="1139371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DEPARTMENT OF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14515"/>
            <a:ext cx="1857828" cy="2114550"/>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95863-2509-495E-A4D3-2D1EB08AA3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44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99872"/>
            <a:ext cx="4648200" cy="1252728"/>
          </a:xfrm>
        </p:spPr>
        <p:txBody>
          <a:bodyPr>
            <a:noAutofit/>
          </a:bodyPr>
          <a:lstStyle/>
          <a:p>
            <a:pPr algn="ctr"/>
            <a:r>
              <a:rPr lang="en-US" sz="4400" b="1" u="sng" dirty="0">
                <a:latin typeface="+mn-lt"/>
              </a:rPr>
              <a:t>RADIOGRAPHIC EVALUATION</a:t>
            </a:r>
          </a:p>
        </p:txBody>
      </p:sp>
      <p:sp>
        <p:nvSpPr>
          <p:cNvPr id="3" name="Content Placeholder 2"/>
          <p:cNvSpPr>
            <a:spLocks noGrp="1"/>
          </p:cNvSpPr>
          <p:nvPr>
            <p:ph idx="1"/>
          </p:nvPr>
        </p:nvSpPr>
        <p:spPr>
          <a:xfrm>
            <a:off x="838200" y="1781175"/>
            <a:ext cx="5791200" cy="2362200"/>
          </a:xfrm>
        </p:spPr>
        <p:txBody>
          <a:bodyPr>
            <a:noAutofit/>
          </a:bodyPr>
          <a:lstStyle/>
          <a:p>
            <a:pPr marL="0" indent="0" algn="ctr">
              <a:lnSpc>
                <a:spcPct val="150000"/>
              </a:lnSpc>
              <a:buNone/>
            </a:pPr>
            <a:r>
              <a:rPr lang="en-US" dirty="0">
                <a:solidFill>
                  <a:schemeClr val="tx1"/>
                </a:solidFill>
              </a:rPr>
              <a:t>       Internal inflammatory resorption appears as circumscribed, oval enlargement (radiolucency)     continuous with the root canal wall.</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066800"/>
            <a:ext cx="3755571"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990600" y="4419600"/>
            <a:ext cx="5486400" cy="1754326"/>
          </a:xfrm>
          <a:prstGeom prst="rect">
            <a:avLst/>
          </a:prstGeom>
          <a:solidFill>
            <a:srgbClr val="FFFF00"/>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entury Gothic"/>
                <a:ea typeface="+mn-ea"/>
                <a:cs typeface="+mn-cs"/>
              </a:rPr>
              <a:t>    The defect </a:t>
            </a:r>
            <a:r>
              <a:rPr kumimoji="0" lang="en-US"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Gothic"/>
                <a:ea typeface="+mn-ea"/>
                <a:cs typeface="+mn-cs"/>
              </a:rPr>
              <a:t>does not change </a:t>
            </a:r>
            <a:r>
              <a:rPr kumimoji="0" lang="en-US" sz="2400" b="0" i="0" u="none" strike="noStrike" kern="1200" cap="none" spc="0" normalizeH="0" baseline="0" noProof="0" dirty="0">
                <a:ln>
                  <a:noFill/>
                </a:ln>
                <a:solidFill>
                  <a:prstClr val="black"/>
                </a:solidFill>
                <a:effectLst/>
                <a:uLnTx/>
                <a:uFillTx/>
                <a:latin typeface="Century Gothic"/>
                <a:ea typeface="+mn-ea"/>
                <a:cs typeface="+mn-cs"/>
              </a:rPr>
              <a:t>its relation to the tooth, when the  X –ray is projected from an angulation.</a:t>
            </a:r>
          </a:p>
        </p:txBody>
      </p:sp>
    </p:spTree>
    <p:extLst>
      <p:ext uri="{BB962C8B-B14F-4D97-AF65-F5344CB8AC3E}">
        <p14:creationId xmlns:p14="http://schemas.microsoft.com/office/powerpoint/2010/main" val="345113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8678"/>
          <a:stretch/>
        </p:blipFill>
        <p:spPr bwMode="auto">
          <a:xfrm>
            <a:off x="0" y="0"/>
            <a:ext cx="12115800" cy="687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14400" y="609603"/>
            <a:ext cx="10591800" cy="15081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entury Gothic"/>
                <a:ea typeface="+mn-ea"/>
                <a:cs typeface="+mn-cs"/>
              </a:rPr>
              <a:t>      ‘CBCT results in perfect diagnosis and provides clinician with a 3-D appreciation of the tooth, the resorption lesion and the adjacent anatomy. The true nature of the lesion might be </a:t>
            </a:r>
            <a:r>
              <a:rPr kumimoji="0" lang="en-US" sz="2300" b="0" i="0" u="none" strike="noStrike" kern="1200" cap="none" spc="0" normalizeH="0" baseline="0" noProof="0" dirty="0" err="1">
                <a:ln>
                  <a:noFill/>
                </a:ln>
                <a:solidFill>
                  <a:prstClr val="black"/>
                </a:solidFill>
                <a:effectLst/>
                <a:uLnTx/>
                <a:uFillTx/>
                <a:latin typeface="Century Gothic"/>
                <a:ea typeface="+mn-ea"/>
                <a:cs typeface="+mn-cs"/>
              </a:rPr>
              <a:t>assesed</a:t>
            </a:r>
            <a:r>
              <a:rPr kumimoji="0" lang="en-US" sz="2300" b="0" i="0" u="none" strike="noStrike" kern="1200" cap="none" spc="0" normalizeH="0" baseline="0" noProof="0" dirty="0">
                <a:ln>
                  <a:noFill/>
                </a:ln>
                <a:solidFill>
                  <a:prstClr val="black"/>
                </a:solidFill>
                <a:effectLst/>
                <a:uLnTx/>
                <a:uFillTx/>
                <a:latin typeface="Century Gothic"/>
                <a:ea typeface="+mn-ea"/>
                <a:cs typeface="+mn-cs"/>
              </a:rPr>
              <a:t>, including root perforations and </a:t>
            </a:r>
            <a:r>
              <a:rPr kumimoji="0" lang="en-US" sz="2300" b="0" i="0" u="none" strike="noStrike" kern="1200" cap="none" spc="0" normalizeH="0" baseline="0" noProof="0" dirty="0" err="1">
                <a:ln>
                  <a:noFill/>
                </a:ln>
                <a:solidFill>
                  <a:prstClr val="black"/>
                </a:solidFill>
                <a:effectLst/>
                <a:uLnTx/>
                <a:uFillTx/>
                <a:latin typeface="Century Gothic"/>
                <a:ea typeface="+mn-ea"/>
                <a:cs typeface="+mn-cs"/>
              </a:rPr>
              <a:t>wether</a:t>
            </a:r>
            <a:r>
              <a:rPr kumimoji="0" lang="en-US" sz="2300" b="0" i="0" u="none" strike="noStrike" kern="1200" cap="none" spc="0" normalizeH="0" baseline="0" noProof="0" dirty="0">
                <a:ln>
                  <a:noFill/>
                </a:ln>
                <a:solidFill>
                  <a:prstClr val="black"/>
                </a:solidFill>
                <a:effectLst/>
                <a:uLnTx/>
                <a:uFillTx/>
                <a:latin typeface="Century Gothic"/>
                <a:ea typeface="+mn-ea"/>
                <a:cs typeface="+mn-cs"/>
              </a:rPr>
              <a:t> the lesion is amenable to treatment    </a:t>
            </a:r>
            <a:r>
              <a:rPr kumimoji="0" lang="en-US" sz="20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Gothic"/>
                <a:ea typeface="+mn-ea"/>
                <a:cs typeface="+mn-cs"/>
              </a:rPr>
              <a:t>(Patel et al)</a:t>
            </a:r>
          </a:p>
        </p:txBody>
      </p:sp>
    </p:spTree>
    <p:extLst>
      <p:ext uri="{BB962C8B-B14F-4D97-AF65-F5344CB8AC3E}">
        <p14:creationId xmlns:p14="http://schemas.microsoft.com/office/powerpoint/2010/main" val="540961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726" y="304800"/>
            <a:ext cx="8763000" cy="914400"/>
          </a:xfrm>
        </p:spPr>
        <p:txBody>
          <a:bodyPr>
            <a:noAutofit/>
          </a:bodyPr>
          <a:lstStyle/>
          <a:p>
            <a:pPr algn="ctr"/>
            <a:r>
              <a:rPr lang="en-US" sz="3400" b="1" dirty="0">
                <a:latin typeface="+mn-lt"/>
              </a:rPr>
              <a:t>       RADIOGRAPHIC COMPARISON OF   INTERNAL AND EXTERNAL RESORPTION</a:t>
            </a:r>
          </a:p>
        </p:txBody>
      </p:sp>
      <p:graphicFrame>
        <p:nvGraphicFramePr>
          <p:cNvPr id="4" name="Content Placeholder 3"/>
          <p:cNvGraphicFramePr>
            <a:graphicFrameLocks noGrp="1"/>
          </p:cNvGraphicFramePr>
          <p:nvPr>
            <p:ph idx="1"/>
          </p:nvPr>
        </p:nvGraphicFramePr>
        <p:xfrm>
          <a:off x="304800" y="1403865"/>
          <a:ext cx="11658599" cy="5203110"/>
        </p:xfrm>
        <a:graphic>
          <a:graphicData uri="http://schemas.openxmlformats.org/drawingml/2006/table">
            <a:tbl>
              <a:tblPr firstRow="1" bandRow="1">
                <a:tableStyleId>{5C22544A-7EE6-4342-B048-85BDC9FD1C3A}</a:tableStyleId>
              </a:tblPr>
              <a:tblGrid>
                <a:gridCol w="3718691">
                  <a:extLst>
                    <a:ext uri="{9D8B030D-6E8A-4147-A177-3AD203B41FA5}">
                      <a16:colId xmlns:a16="http://schemas.microsoft.com/office/drawing/2014/main" val="20000"/>
                    </a:ext>
                  </a:extLst>
                </a:gridCol>
                <a:gridCol w="3819196">
                  <a:extLst>
                    <a:ext uri="{9D8B030D-6E8A-4147-A177-3AD203B41FA5}">
                      <a16:colId xmlns:a16="http://schemas.microsoft.com/office/drawing/2014/main" val="20001"/>
                    </a:ext>
                  </a:extLst>
                </a:gridCol>
                <a:gridCol w="4120712">
                  <a:extLst>
                    <a:ext uri="{9D8B030D-6E8A-4147-A177-3AD203B41FA5}">
                      <a16:colId xmlns:a16="http://schemas.microsoft.com/office/drawing/2014/main" val="20002"/>
                    </a:ext>
                  </a:extLst>
                </a:gridCol>
              </a:tblGrid>
              <a:tr h="403199">
                <a:tc>
                  <a:txBody>
                    <a:bodyPr/>
                    <a:lstStyle/>
                    <a:p>
                      <a:pPr algn="ctr"/>
                      <a:r>
                        <a:rPr lang="en-US" sz="2000" dirty="0"/>
                        <a:t>             FEATURE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 INTERNAL RESORPTION</a:t>
                      </a:r>
                    </a:p>
                  </a:txBody>
                  <a:tcPr/>
                </a:tc>
                <a:tc>
                  <a:txBody>
                    <a:bodyPr/>
                    <a:lstStyle/>
                    <a:p>
                      <a:pPr algn="ctr"/>
                      <a:r>
                        <a:rPr lang="en-US" sz="2000" dirty="0"/>
                        <a:t>EXTERNAL RESORPTION</a:t>
                      </a:r>
                    </a:p>
                  </a:txBody>
                  <a:tcPr/>
                </a:tc>
                <a:extLst>
                  <a:ext uri="{0D108BD9-81ED-4DB2-BD59-A6C34878D82A}">
                    <a16:rowId xmlns:a16="http://schemas.microsoft.com/office/drawing/2014/main" val="10000"/>
                  </a:ext>
                </a:extLst>
              </a:tr>
              <a:tr h="695932">
                <a:tc>
                  <a:txBody>
                    <a:bodyPr/>
                    <a:lstStyle/>
                    <a:p>
                      <a:pPr algn="ctr"/>
                      <a:r>
                        <a:rPr lang="en-US" sz="2000" dirty="0"/>
                        <a:t>Margins</a:t>
                      </a:r>
                    </a:p>
                  </a:txBody>
                  <a:tcPr/>
                </a:tc>
                <a:tc>
                  <a:txBody>
                    <a:bodyPr/>
                    <a:lstStyle/>
                    <a:p>
                      <a:pPr algn="ctr"/>
                      <a:r>
                        <a:rPr lang="en-US" sz="2000" dirty="0"/>
                        <a:t> Smooth and well defined</a:t>
                      </a:r>
                    </a:p>
                  </a:txBody>
                  <a:tcPr/>
                </a:tc>
                <a:tc>
                  <a:txBody>
                    <a:bodyPr/>
                    <a:lstStyle/>
                    <a:p>
                      <a:pPr algn="ctr"/>
                      <a:r>
                        <a:rPr lang="en-US" sz="2000" dirty="0"/>
                        <a:t>   Rough and have a ‘moth eaten’ appearance</a:t>
                      </a:r>
                    </a:p>
                  </a:txBody>
                  <a:tcPr/>
                </a:tc>
                <a:extLst>
                  <a:ext uri="{0D108BD9-81ED-4DB2-BD59-A6C34878D82A}">
                    <a16:rowId xmlns:a16="http://schemas.microsoft.com/office/drawing/2014/main" val="10001"/>
                  </a:ext>
                </a:extLst>
              </a:tr>
              <a:tr h="403199">
                <a:tc>
                  <a:txBody>
                    <a:bodyPr/>
                    <a:lstStyle/>
                    <a:p>
                      <a:pPr algn="ctr"/>
                      <a:r>
                        <a:rPr lang="en-US" sz="2000" dirty="0"/>
                        <a:t>Symmetry</a:t>
                      </a:r>
                    </a:p>
                  </a:txBody>
                  <a:tcPr/>
                </a:tc>
                <a:tc>
                  <a:txBody>
                    <a:bodyPr/>
                    <a:lstStyle/>
                    <a:p>
                      <a:pPr algn="ctr"/>
                      <a:r>
                        <a:rPr lang="en-US" sz="2000" dirty="0"/>
                        <a:t>   Symmetrical</a:t>
                      </a:r>
                    </a:p>
                  </a:txBody>
                  <a:tcPr/>
                </a:tc>
                <a:tc>
                  <a:txBody>
                    <a:bodyPr/>
                    <a:lstStyle/>
                    <a:p>
                      <a:pPr algn="ctr"/>
                      <a:r>
                        <a:rPr lang="en-US" sz="2000" dirty="0"/>
                        <a:t>    Asymmetrical</a:t>
                      </a:r>
                    </a:p>
                  </a:txBody>
                  <a:tcPr/>
                </a:tc>
                <a:extLst>
                  <a:ext uri="{0D108BD9-81ED-4DB2-BD59-A6C34878D82A}">
                    <a16:rowId xmlns:a16="http://schemas.microsoft.com/office/drawing/2014/main" val="10002"/>
                  </a:ext>
                </a:extLst>
              </a:tr>
              <a:tr h="994188">
                <a:tc>
                  <a:txBody>
                    <a:bodyPr/>
                    <a:lstStyle/>
                    <a:p>
                      <a:pPr algn="ctr"/>
                      <a:r>
                        <a:rPr lang="en-US" sz="2000" dirty="0"/>
                        <a:t>Canal anatomy</a:t>
                      </a:r>
                    </a:p>
                  </a:txBody>
                  <a:tcPr/>
                </a:tc>
                <a:tc>
                  <a:txBody>
                    <a:bodyPr/>
                    <a:lstStyle/>
                    <a:p>
                      <a:pPr algn="ctr"/>
                      <a:r>
                        <a:rPr lang="en-US" sz="2000" dirty="0"/>
                        <a:t>   </a:t>
                      </a:r>
                      <a:r>
                        <a:rPr lang="en-US" sz="2000" b="1" i="1" dirty="0"/>
                        <a:t>Altered size </a:t>
                      </a:r>
                      <a:r>
                        <a:rPr lang="en-US" sz="2000" dirty="0"/>
                        <a:t>- Appears as an expansion of pulp chamber or canal</a:t>
                      </a:r>
                    </a:p>
                  </a:txBody>
                  <a:tcPr/>
                </a:tc>
                <a:tc>
                  <a:txBody>
                    <a:bodyPr/>
                    <a:lstStyle/>
                    <a:p>
                      <a:pPr algn="ctr"/>
                      <a:r>
                        <a:rPr lang="en-US" sz="2000" dirty="0"/>
                        <a:t>   Unaltered - Appears as a ragged, eating away of the root structure</a:t>
                      </a:r>
                    </a:p>
                  </a:txBody>
                  <a:tcPr/>
                </a:tc>
                <a:extLst>
                  <a:ext uri="{0D108BD9-81ED-4DB2-BD59-A6C34878D82A}">
                    <a16:rowId xmlns:a16="http://schemas.microsoft.com/office/drawing/2014/main" val="10003"/>
                  </a:ext>
                </a:extLst>
              </a:tr>
              <a:tr h="1292445">
                <a:tc>
                  <a:txBody>
                    <a:bodyPr/>
                    <a:lstStyle/>
                    <a:p>
                      <a:pPr algn="ctr"/>
                      <a:r>
                        <a:rPr lang="en-US" sz="2000" dirty="0"/>
                        <a:t>       Different</a:t>
                      </a:r>
                      <a:r>
                        <a:rPr lang="en-US" sz="2000" baseline="0" dirty="0"/>
                        <a:t> horizontal           beam angles</a:t>
                      </a:r>
                      <a:endParaRPr lang="en-US" sz="2000" dirty="0"/>
                    </a:p>
                  </a:txBody>
                  <a:tcPr/>
                </a:tc>
                <a:tc>
                  <a:txBody>
                    <a:bodyPr/>
                    <a:lstStyle/>
                    <a:p>
                      <a:pPr algn="ctr"/>
                      <a:r>
                        <a:rPr lang="en-US" sz="2000" dirty="0"/>
                        <a:t>   The relationship of the canal to the defect will remain the same, regardless of the angle</a:t>
                      </a:r>
                    </a:p>
                  </a:txBody>
                  <a:tcPr/>
                </a:tc>
                <a:tc>
                  <a:txBody>
                    <a:bodyPr/>
                    <a:lstStyle/>
                    <a:p>
                      <a:pPr algn="ctr"/>
                      <a:r>
                        <a:rPr lang="en-US" sz="2000" dirty="0"/>
                        <a:t>    The relationship of the canal to the defect will  shift as the</a:t>
                      </a:r>
                      <a:r>
                        <a:rPr lang="en-US" sz="2000" baseline="0" dirty="0"/>
                        <a:t> horizontal angle is altered</a:t>
                      </a:r>
                      <a:endParaRPr lang="en-US" sz="2000" dirty="0"/>
                    </a:p>
                  </a:txBody>
                  <a:tcPr/>
                </a:tc>
                <a:extLst>
                  <a:ext uri="{0D108BD9-81ED-4DB2-BD59-A6C34878D82A}">
                    <a16:rowId xmlns:a16="http://schemas.microsoft.com/office/drawing/2014/main" val="10004"/>
                  </a:ext>
                </a:extLst>
              </a:tr>
              <a:tr h="994188">
                <a:tc>
                  <a:txBody>
                    <a:bodyPr/>
                    <a:lstStyle/>
                    <a:p>
                      <a:pPr algn="ctr"/>
                      <a:r>
                        <a:rPr lang="en-US" sz="2000" dirty="0"/>
                        <a:t>Demarcation</a:t>
                      </a:r>
                    </a:p>
                  </a:txBody>
                  <a:tcPr/>
                </a:tc>
                <a:tc>
                  <a:txBody>
                    <a:bodyPr/>
                    <a:lstStyle/>
                    <a:p>
                      <a:pPr algn="ctr"/>
                      <a:r>
                        <a:rPr lang="en-US" sz="2000" dirty="0"/>
                        <a:t>   Pulp chamber appear as a ghost within defect</a:t>
                      </a:r>
                    </a:p>
                  </a:txBody>
                  <a:tcPr/>
                </a:tc>
                <a:tc>
                  <a:txBody>
                    <a:bodyPr/>
                    <a:lstStyle/>
                    <a:p>
                      <a:pPr algn="l"/>
                      <a:r>
                        <a:rPr lang="en-US" sz="2000" dirty="0"/>
                        <a:t>   Acute delineation b/w the root structure and resorbing front</a:t>
                      </a:r>
                    </a:p>
                  </a:txBody>
                  <a:tcPr/>
                </a:tc>
                <a:extLst>
                  <a:ext uri="{0D108BD9-81ED-4DB2-BD59-A6C34878D82A}">
                    <a16:rowId xmlns:a16="http://schemas.microsoft.com/office/drawing/2014/main" val="10005"/>
                  </a:ext>
                </a:extLst>
              </a:tr>
              <a:tr h="403199">
                <a:tc>
                  <a:txBody>
                    <a:bodyPr/>
                    <a:lstStyle/>
                    <a:p>
                      <a:pPr algn="ctr"/>
                      <a:r>
                        <a:rPr lang="en-US" sz="2000" dirty="0"/>
                        <a:t>Bone resorption</a:t>
                      </a:r>
                    </a:p>
                  </a:txBody>
                  <a:tcPr/>
                </a:tc>
                <a:tc>
                  <a:txBody>
                    <a:bodyPr/>
                    <a:lstStyle/>
                    <a:p>
                      <a:pPr algn="ctr"/>
                      <a:r>
                        <a:rPr lang="en-US" sz="2000" dirty="0"/>
                        <a:t>Not</a:t>
                      </a:r>
                      <a:r>
                        <a:rPr lang="en-US" sz="2000" baseline="0" dirty="0"/>
                        <a:t> seen unless perforated</a:t>
                      </a:r>
                      <a:endParaRPr lang="en-US" sz="2000" dirty="0"/>
                    </a:p>
                  </a:txBody>
                  <a:tcPr/>
                </a:tc>
                <a:tc>
                  <a:txBody>
                    <a:bodyPr/>
                    <a:lstStyle/>
                    <a:p>
                      <a:pPr algn="ctr"/>
                      <a:r>
                        <a:rPr lang="en-US" sz="2000" dirty="0"/>
                        <a:t>Always associated </a:t>
                      </a:r>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304800" y="120134"/>
            <a:ext cx="1905000" cy="461665"/>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600"/>
              </a:spcAft>
              <a:buClrTx/>
              <a:buSzTx/>
              <a:buFontTx/>
              <a:buNone/>
              <a:tabLst/>
              <a:defRPr/>
            </a:pPr>
            <a:r>
              <a:rPr kumimoji="0" lang="en-US" sz="2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Gartner et al</a:t>
            </a:r>
          </a:p>
        </p:txBody>
      </p:sp>
    </p:spTree>
    <p:extLst>
      <p:ext uri="{BB962C8B-B14F-4D97-AF65-F5344CB8AC3E}">
        <p14:creationId xmlns:p14="http://schemas.microsoft.com/office/powerpoint/2010/main" val="342200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8763000" cy="914400"/>
          </a:xfrm>
        </p:spPr>
        <p:txBody>
          <a:bodyPr>
            <a:normAutofit/>
          </a:bodyPr>
          <a:lstStyle/>
          <a:p>
            <a:pPr algn="ctr"/>
            <a:r>
              <a:rPr lang="en-US" sz="3400" u="sng" dirty="0">
                <a:solidFill>
                  <a:schemeClr val="tx1"/>
                </a:solidFill>
                <a:latin typeface="Hanzel Extended" pitchFamily="34" charset="0"/>
              </a:rPr>
              <a:t>DIFFERENTIAL DIAGNOSIS</a:t>
            </a:r>
          </a:p>
        </p:txBody>
      </p:sp>
      <p:sp>
        <p:nvSpPr>
          <p:cNvPr id="3" name="Content Placeholder 2"/>
          <p:cNvSpPr>
            <a:spLocks noGrp="1"/>
          </p:cNvSpPr>
          <p:nvPr>
            <p:ph idx="1"/>
          </p:nvPr>
        </p:nvSpPr>
        <p:spPr>
          <a:xfrm>
            <a:off x="2590800" y="1905000"/>
            <a:ext cx="8077200" cy="3657600"/>
          </a:xfrm>
        </p:spPr>
        <p:txBody>
          <a:bodyPr>
            <a:noAutofit/>
          </a:bodyPr>
          <a:lstStyle/>
          <a:p>
            <a:pPr marL="0" indent="0">
              <a:buNone/>
            </a:pPr>
            <a:r>
              <a:rPr lang="en-US" sz="2800" dirty="0">
                <a:solidFill>
                  <a:schemeClr val="tx1"/>
                </a:solidFill>
              </a:rPr>
              <a:t>Entities that must be considered are </a:t>
            </a:r>
            <a:r>
              <a:rPr lang="en-US" dirty="0">
                <a:solidFill>
                  <a:schemeClr val="tx1"/>
                </a:solidFill>
              </a:rPr>
              <a:t>:</a:t>
            </a:r>
          </a:p>
          <a:p>
            <a:pPr marL="514350" indent="-514350">
              <a:buFont typeface="+mj-lt"/>
              <a:buAutoNum type="romanLcPeriod"/>
            </a:pPr>
            <a:r>
              <a:rPr lang="en-US" dirty="0">
                <a:solidFill>
                  <a:schemeClr val="tx1"/>
                </a:solidFill>
              </a:rPr>
              <a:t>Normal tooth with its variations,</a:t>
            </a:r>
          </a:p>
          <a:p>
            <a:pPr marL="514350" indent="-514350">
              <a:buFont typeface="+mj-lt"/>
              <a:buAutoNum type="romanLcPeriod"/>
            </a:pPr>
            <a:r>
              <a:rPr lang="en-US" dirty="0">
                <a:solidFill>
                  <a:schemeClr val="tx1"/>
                </a:solidFill>
              </a:rPr>
              <a:t>Dental caries,</a:t>
            </a:r>
          </a:p>
          <a:p>
            <a:pPr marL="514350" indent="-514350">
              <a:buFont typeface="+mj-lt"/>
              <a:buAutoNum type="romanLcPeriod"/>
            </a:pPr>
            <a:r>
              <a:rPr lang="en-US" dirty="0">
                <a:solidFill>
                  <a:schemeClr val="tx1"/>
                </a:solidFill>
              </a:rPr>
              <a:t>Early pulpal death </a:t>
            </a:r>
          </a:p>
          <a:p>
            <a:pPr marL="514350" indent="-514350">
              <a:buFont typeface="+mj-lt"/>
              <a:buAutoNum type="romanLcPeriod"/>
            </a:pPr>
            <a:r>
              <a:rPr lang="en-US" dirty="0">
                <a:solidFill>
                  <a:schemeClr val="tx1"/>
                </a:solidFill>
              </a:rPr>
              <a:t>Incomplete root formation,</a:t>
            </a:r>
          </a:p>
          <a:p>
            <a:pPr marL="514350" indent="-514350">
              <a:buFont typeface="+mj-lt"/>
              <a:buAutoNum type="romanLcPeriod"/>
            </a:pPr>
            <a:r>
              <a:rPr lang="en-US" dirty="0">
                <a:solidFill>
                  <a:schemeClr val="tx1"/>
                </a:solidFill>
              </a:rPr>
              <a:t>Invasive cervical resorption, and </a:t>
            </a:r>
          </a:p>
          <a:p>
            <a:pPr marL="514350" indent="-514350">
              <a:buFont typeface="+mj-lt"/>
              <a:buAutoNum type="romanLcPeriod"/>
            </a:pPr>
            <a:r>
              <a:rPr lang="en-US" dirty="0">
                <a:solidFill>
                  <a:schemeClr val="tx1"/>
                </a:solidFill>
              </a:rPr>
              <a:t>External resorption</a:t>
            </a:r>
          </a:p>
          <a:p>
            <a:pPr marL="0" indent="0">
              <a:buNone/>
            </a:pPr>
            <a:endParaRPr lang="en-US" sz="600" dirty="0">
              <a:solidFill>
                <a:schemeClr val="tx1"/>
              </a:solidFill>
            </a:endParaRPr>
          </a:p>
        </p:txBody>
      </p:sp>
    </p:spTree>
    <p:extLst>
      <p:ext uri="{BB962C8B-B14F-4D97-AF65-F5344CB8AC3E}">
        <p14:creationId xmlns:p14="http://schemas.microsoft.com/office/powerpoint/2010/main" val="1811482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85800" y="457200"/>
            <a:ext cx="8686800" cy="6019800"/>
          </a:xfrm>
        </p:spPr>
        <p:txBody>
          <a:bodyPr>
            <a:noAutofit/>
          </a:bodyPr>
          <a:lstStyle/>
          <a:p>
            <a:pPr marL="0" indent="0" algn="just">
              <a:lnSpc>
                <a:spcPct val="170000"/>
              </a:lnSpc>
              <a:buNone/>
            </a:pPr>
            <a:r>
              <a:rPr lang="en-US" sz="2000" b="1" dirty="0">
                <a:solidFill>
                  <a:schemeClr val="tx1"/>
                </a:solidFill>
                <a:cs typeface="Times New Roman" pitchFamily="18" charset="0"/>
              </a:rPr>
              <a:t>COMMON MISDIAGNOSES</a:t>
            </a:r>
          </a:p>
          <a:p>
            <a:pPr rtl="0">
              <a:lnSpc>
                <a:spcPct val="170000"/>
              </a:lnSpc>
              <a:buFont typeface="Wingdings" panose="05000000000000000000" pitchFamily="2" charset="2"/>
              <a:buChar char="Ø"/>
            </a:pPr>
            <a:r>
              <a:rPr lang="en-US" sz="2000" dirty="0">
                <a:solidFill>
                  <a:schemeClr val="tx1"/>
                </a:solidFill>
                <a:cs typeface="Times New Roman" pitchFamily="18" charset="0"/>
              </a:rPr>
              <a:t>         The majority of misdiagnoses of resorptive defects are made in distinguishing </a:t>
            </a:r>
            <a:r>
              <a:rPr lang="en-US" sz="2000" dirty="0" err="1">
                <a:solidFill>
                  <a:schemeClr val="tx1"/>
                </a:solidFill>
                <a:cs typeface="Times New Roman" pitchFamily="18" charset="0"/>
              </a:rPr>
              <a:t>subepithelial</a:t>
            </a:r>
            <a:r>
              <a:rPr lang="en-US" sz="2000" dirty="0">
                <a:solidFill>
                  <a:schemeClr val="tx1"/>
                </a:solidFill>
                <a:cs typeface="Times New Roman" pitchFamily="18" charset="0"/>
              </a:rPr>
              <a:t> external and internal root resorption. </a:t>
            </a:r>
          </a:p>
          <a:p>
            <a:pPr>
              <a:lnSpc>
                <a:spcPct val="170000"/>
              </a:lnSpc>
              <a:buFont typeface="Wingdings" panose="05000000000000000000" pitchFamily="2" charset="2"/>
              <a:buChar char="Ø"/>
            </a:pPr>
            <a:r>
              <a:rPr lang="en-US" sz="2000" dirty="0">
                <a:solidFill>
                  <a:schemeClr val="tx1"/>
                </a:solidFill>
                <a:cs typeface="Times New Roman" pitchFamily="18" charset="0"/>
              </a:rPr>
              <a:t>        In internal root resorption, bleeding within the canal should cease quickly after pulp extirpation if the blood supply to the granulation tissue is the apical blood vessels.</a:t>
            </a:r>
          </a:p>
          <a:p>
            <a:pPr>
              <a:lnSpc>
                <a:spcPct val="170000"/>
              </a:lnSpc>
              <a:buFont typeface="Wingdings" panose="05000000000000000000" pitchFamily="2" charset="2"/>
              <a:buChar char="Ø"/>
            </a:pPr>
            <a:r>
              <a:rPr lang="en-US" sz="2000" dirty="0">
                <a:solidFill>
                  <a:schemeClr val="tx1"/>
                </a:solidFill>
                <a:cs typeface="Times New Roman" pitchFamily="18" charset="0"/>
              </a:rPr>
              <a:t>      But if bleeding continues during treatment,  particularly if it is still present at the second visit, the source of the blood supply is external and treatment for external resorption should be carried out.</a:t>
            </a:r>
            <a:endParaRPr lang="en-US" sz="2000" dirty="0">
              <a:solidFill>
                <a:schemeClr val="tx1"/>
              </a:solidFill>
            </a:endParaRPr>
          </a:p>
        </p:txBody>
      </p:sp>
      <p:graphicFrame>
        <p:nvGraphicFramePr>
          <p:cNvPr id="2" name="Object 1"/>
          <p:cNvGraphicFramePr>
            <a:graphicFrameLocks noChangeAspect="1"/>
          </p:cNvGraphicFramePr>
          <p:nvPr/>
        </p:nvGraphicFramePr>
        <p:xfrm>
          <a:off x="9448800" y="2185975"/>
          <a:ext cx="2590800" cy="3718720"/>
        </p:xfrm>
        <a:graphic>
          <a:graphicData uri="http://schemas.openxmlformats.org/presentationml/2006/ole">
            <mc:AlternateContent xmlns:mc="http://schemas.openxmlformats.org/markup-compatibility/2006">
              <mc:Choice xmlns:v="urn:schemas-microsoft-com:vml" Requires="v">
                <p:oleObj name="Bitmap Image" r:id="rId2" imgW="1181265" imgH="1695687" progId="PBrush">
                  <p:embed/>
                </p:oleObj>
              </mc:Choice>
              <mc:Fallback>
                <p:oleObj name="Bitmap Image" r:id="rId2" imgW="1181265" imgH="1695687" progId="PBrush">
                  <p:embed/>
                  <p:pic>
                    <p:nvPicPr>
                      <p:cNvPr id="2"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2185975"/>
                        <a:ext cx="2590800" cy="3718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39444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5410200" cy="6324600"/>
          </a:xfrm>
        </p:spPr>
        <p:txBody>
          <a:bodyPr>
            <a:normAutofit lnSpcReduction="10000"/>
          </a:bodyPr>
          <a:lstStyle/>
          <a:p>
            <a:pPr marL="0" indent="0">
              <a:buNone/>
            </a:pPr>
            <a:r>
              <a:rPr lang="en-US" b="1" u="sng" dirty="0"/>
              <a:t>Histologic evaluation</a:t>
            </a:r>
            <a:r>
              <a:rPr lang="en-US" dirty="0"/>
              <a:t> </a:t>
            </a:r>
          </a:p>
          <a:p>
            <a:pPr marL="0" indent="0" algn="ctr">
              <a:lnSpc>
                <a:spcPct val="150000"/>
              </a:lnSpc>
              <a:buNone/>
            </a:pPr>
            <a:r>
              <a:rPr lang="en-US" dirty="0"/>
              <a:t>Necrotic zone containing bacteria usually found coronal to resorbing tissue. Normal pulpal tissue is present. Transforms into granulomatous tissue with giant cells that resorb the </a:t>
            </a:r>
            <a:r>
              <a:rPr lang="en-US" dirty="0" err="1"/>
              <a:t>predentin</a:t>
            </a:r>
            <a:r>
              <a:rPr lang="en-US" dirty="0"/>
              <a:t> of the root canal</a:t>
            </a:r>
          </a:p>
        </p:txBody>
      </p:sp>
      <p:pic>
        <p:nvPicPr>
          <p:cNvPr id="4" name="Picture 2" descr="http://www.meddean.luc.edu/lumen/meded/mech/cases/case18/hl4B-75.jpg"/>
          <p:cNvPicPr>
            <a:picLocks noChangeAspect="1" noChangeArrowheads="1"/>
          </p:cNvPicPr>
          <p:nvPr/>
        </p:nvPicPr>
        <p:blipFill rotWithShape="1">
          <a:blip r:embed="rId2">
            <a:extLst>
              <a:ext uri="{28A0092B-C50C-407E-A947-70E740481C1C}">
                <a14:useLocalDpi xmlns:a14="http://schemas.microsoft.com/office/drawing/2010/main" val="0"/>
              </a:ext>
            </a:extLst>
          </a:blip>
          <a:srcRect l="16423" t="5937"/>
          <a:stretch/>
        </p:blipFill>
        <p:spPr bwMode="auto">
          <a:xfrm>
            <a:off x="6324600" y="1066800"/>
            <a:ext cx="5602986" cy="468702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193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eofdreams.com/data_images/dreams/treatment/treatment-08.jpg"/>
          <p:cNvPicPr>
            <a:picLocks noChangeAspect="1" noChangeArrowheads="1"/>
          </p:cNvPicPr>
          <p:nvPr/>
        </p:nvPicPr>
        <p:blipFill rotWithShape="1">
          <a:blip r:embed="rId2">
            <a:extLst>
              <a:ext uri="{28A0092B-C50C-407E-A947-70E740481C1C}">
                <a14:useLocalDpi xmlns:a14="http://schemas.microsoft.com/office/drawing/2010/main" val="0"/>
              </a:ext>
            </a:extLst>
          </a:blip>
          <a:srcRect t="15600"/>
          <a:stretch/>
        </p:blipFill>
        <p:spPr bwMode="auto">
          <a:xfrm>
            <a:off x="0" y="3"/>
            <a:ext cx="12344400" cy="68300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863" y="3578441"/>
            <a:ext cx="2375338" cy="3102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7602" y="4525883"/>
            <a:ext cx="1423189" cy="2266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127760" y="152400"/>
            <a:ext cx="8229600" cy="1143000"/>
          </a:xfrm>
        </p:spPr>
        <p:txBody>
          <a:bodyPr/>
          <a:lstStyle/>
          <a:p>
            <a:r>
              <a:rPr lang="en-US" b="1" dirty="0">
                <a:solidFill>
                  <a:schemeClr val="bg1"/>
                </a:solidFill>
              </a:rPr>
              <a:t>Treatment</a:t>
            </a:r>
            <a:endParaRPr lang="en-US" dirty="0">
              <a:solidFill>
                <a:schemeClr val="bg1"/>
              </a:solidFill>
            </a:endParaRPr>
          </a:p>
        </p:txBody>
      </p:sp>
      <p:sp>
        <p:nvSpPr>
          <p:cNvPr id="4" name="Rounded Rectangle 3"/>
          <p:cNvSpPr/>
          <p:nvPr/>
        </p:nvSpPr>
        <p:spPr>
          <a:xfrm>
            <a:off x="7086600" y="1295400"/>
            <a:ext cx="2514600" cy="609600"/>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Perforation </a:t>
            </a:r>
          </a:p>
        </p:txBody>
      </p:sp>
      <p:sp>
        <p:nvSpPr>
          <p:cNvPr id="5" name="Rounded Rectangle 4"/>
          <p:cNvSpPr/>
          <p:nvPr/>
        </p:nvSpPr>
        <p:spPr>
          <a:xfrm>
            <a:off x="2057400" y="1295400"/>
            <a:ext cx="2667000" cy="609600"/>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No Perforation </a:t>
            </a:r>
          </a:p>
        </p:txBody>
      </p:sp>
      <p:cxnSp>
        <p:nvCxnSpPr>
          <p:cNvPr id="7" name="Straight Arrow Connector 6"/>
          <p:cNvCxnSpPr/>
          <p:nvPr/>
        </p:nvCxnSpPr>
        <p:spPr>
          <a:xfrm>
            <a:off x="3390900" y="19050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042160" y="2567940"/>
            <a:ext cx="2667000" cy="1470660"/>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Use of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irrigants</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NaOCl</a:t>
            </a:r>
            <a:r>
              <a:rPr kumimoji="0" lang="en-US" sz="1800" b="0" i="0" u="none" strike="noStrike" kern="1200" cap="none" spc="0" normalizeH="0" baseline="0" noProof="0" dirty="0">
                <a:ln>
                  <a:noFill/>
                </a:ln>
                <a:solidFill>
                  <a:prstClr val="white"/>
                </a:solidFill>
                <a:effectLst/>
                <a:uLnTx/>
                <a:uFillTx/>
                <a:latin typeface="Calibri"/>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ultrasonics</a:t>
            </a:r>
            <a:r>
              <a:rPr kumimoji="0" lang="en-US" sz="1800" b="0" i="0" u="none" strike="noStrike" kern="1200" cap="none" spc="0" normalizeH="0" baseline="0" noProof="0" dirty="0">
                <a:ln>
                  <a:noFill/>
                </a:ln>
                <a:solidFill>
                  <a:prstClr val="white"/>
                </a:solidFill>
                <a:effectLst/>
                <a:uLnTx/>
                <a:uFillTx/>
                <a:latin typeface="Calibri"/>
                <a:ea typeface="+mn-ea"/>
                <a:cs typeface="+mn-cs"/>
              </a:rPr>
              <a:t> to control hemorrhage and dissolve pulp tissue </a:t>
            </a:r>
            <a:r>
              <a:rPr kumimoji="0" lang="en-US" sz="1800" b="0" i="0" u="none" strike="noStrike" kern="1200" cap="none" spc="0" normalizeH="0" baseline="0" noProof="0" dirty="0" err="1">
                <a:ln>
                  <a:noFill/>
                </a:ln>
                <a:solidFill>
                  <a:prstClr val="white"/>
                </a:solidFill>
                <a:effectLst/>
                <a:uLnTx/>
                <a:uFillTx/>
                <a:latin typeface="Calibri"/>
                <a:ea typeface="+mn-ea"/>
                <a:cs typeface="+mn-cs"/>
              </a:rPr>
              <a:t>inaccesible</a:t>
            </a:r>
            <a:r>
              <a:rPr kumimoji="0" lang="en-US" sz="1800" b="0" i="0" u="none" strike="noStrike" kern="1200" cap="none" spc="0" normalizeH="0" baseline="0" noProof="0" dirty="0">
                <a:ln>
                  <a:noFill/>
                </a:ln>
                <a:solidFill>
                  <a:prstClr val="white"/>
                </a:solidFill>
                <a:effectLst/>
                <a:uLnTx/>
                <a:uFillTx/>
                <a:latin typeface="Calibri"/>
                <a:ea typeface="+mn-ea"/>
                <a:cs typeface="+mn-cs"/>
              </a:rPr>
              <a:t> areas </a:t>
            </a:r>
          </a:p>
        </p:txBody>
      </p:sp>
      <p:cxnSp>
        <p:nvCxnSpPr>
          <p:cNvPr id="11" name="Straight Arrow Connector 10"/>
          <p:cNvCxnSpPr/>
          <p:nvPr/>
        </p:nvCxnSpPr>
        <p:spPr>
          <a:xfrm>
            <a:off x="3368040" y="4038600"/>
            <a:ext cx="0" cy="617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2026920" y="4655820"/>
            <a:ext cx="2667000" cy="609600"/>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ICM like CH</a:t>
            </a:r>
          </a:p>
        </p:txBody>
      </p:sp>
      <p:sp>
        <p:nvSpPr>
          <p:cNvPr id="13" name="Rounded Rectangle 12"/>
          <p:cNvSpPr/>
          <p:nvPr/>
        </p:nvSpPr>
        <p:spPr>
          <a:xfrm>
            <a:off x="2057400" y="5387340"/>
            <a:ext cx="2667000" cy="1470660"/>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rPr>
              <a:t>Obturation</a:t>
            </a:r>
            <a:r>
              <a:rPr kumimoji="0" lang="en-US" sz="1800" b="0" i="0" u="none" strike="noStrike" kern="1200" cap="none" spc="0" normalizeH="0" baseline="0" noProof="0" dirty="0">
                <a:ln>
                  <a:noFill/>
                </a:ln>
                <a:solidFill>
                  <a:prstClr val="white"/>
                </a:solidFill>
                <a:effectLst/>
                <a:uLnTx/>
                <a:uFillTx/>
                <a:latin typeface="Calibri"/>
                <a:ea typeface="+mn-ea"/>
                <a:cs typeface="+mn-cs"/>
              </a:rPr>
              <a:t> using a softened gutta-percha techniques </a:t>
            </a:r>
          </a:p>
        </p:txBody>
      </p:sp>
      <p:cxnSp>
        <p:nvCxnSpPr>
          <p:cNvPr id="17" name="Straight Arrow Connector 16"/>
          <p:cNvCxnSpPr/>
          <p:nvPr/>
        </p:nvCxnSpPr>
        <p:spPr>
          <a:xfrm>
            <a:off x="8351520" y="192024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7101840" y="2362200"/>
            <a:ext cx="2514600" cy="609600"/>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Raising the flap and sealing the defect </a:t>
            </a:r>
          </a:p>
        </p:txBody>
      </p:sp>
      <p:sp>
        <p:nvSpPr>
          <p:cNvPr id="3" name="TextBox 2"/>
          <p:cNvSpPr txBox="1"/>
          <p:nvPr/>
        </p:nvSpPr>
        <p:spPr>
          <a:xfrm>
            <a:off x="4709160" y="3013844"/>
            <a:ext cx="4663440"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Reverse sandwich technique in perforation repair  yields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succesful</a:t>
            </a:r>
            <a:r>
              <a:rPr kumimoji="0" lang="en-US" sz="2400" b="0" i="0" u="none" strike="noStrike" kern="1200" cap="none" spc="0" normalizeH="0" baseline="0" noProof="0" dirty="0">
                <a:ln>
                  <a:noFill/>
                </a:ln>
                <a:solidFill>
                  <a:prstClr val="black"/>
                </a:solidFill>
                <a:effectLst/>
                <a:uLnTx/>
                <a:uFillTx/>
                <a:latin typeface="Calibri"/>
                <a:ea typeface="+mn-ea"/>
                <a:cs typeface="+mn-cs"/>
              </a:rPr>
              <a:t> outcome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Kandaswamy</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9" name="Rectangle 18"/>
          <p:cNvSpPr/>
          <p:nvPr/>
        </p:nvSpPr>
        <p:spPr>
          <a:xfrm>
            <a:off x="5181600" y="3252460"/>
            <a:ext cx="4572000" cy="267765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In presence of extremely large internal resorptive defects in the apical part of the canal, surgically remove the defective root and place an endodontic implant in order to maintain stability of the tooth  (Trope 2002)</a:t>
            </a:r>
          </a:p>
        </p:txBody>
      </p:sp>
    </p:spTree>
    <p:extLst>
      <p:ext uri="{BB962C8B-B14F-4D97-AF65-F5344CB8AC3E}">
        <p14:creationId xmlns:p14="http://schemas.microsoft.com/office/powerpoint/2010/main" val="36670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34" presetID="16" presetClass="entr" presetSubtype="21"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arn(inVertical)">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2" grpId="0" animBg="1"/>
      <p:bldP spid="13" grpId="0" animBg="1"/>
      <p:bldP spid="18" grpId="0" animBg="1"/>
      <p:bldP spid="3"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Pressure </a:t>
            </a:r>
          </a:p>
        </p:txBody>
      </p:sp>
      <p:sp>
        <p:nvSpPr>
          <p:cNvPr id="3" name="Content Placeholder 2"/>
          <p:cNvSpPr>
            <a:spLocks noGrp="1"/>
          </p:cNvSpPr>
          <p:nvPr>
            <p:ph idx="1"/>
          </p:nvPr>
        </p:nvSpPr>
        <p:spPr>
          <a:xfrm>
            <a:off x="619125" y="2819400"/>
            <a:ext cx="10972800" cy="3771901"/>
          </a:xfrm>
        </p:spPr>
        <p:txBody>
          <a:bodyPr>
            <a:normAutofit/>
          </a:bodyPr>
          <a:lstStyle/>
          <a:p>
            <a:r>
              <a:rPr lang="en-US" dirty="0"/>
              <a:t>Due to excessive forces of orthodontic tooth movement . </a:t>
            </a:r>
          </a:p>
          <a:p>
            <a:r>
              <a:rPr lang="en-US" dirty="0"/>
              <a:t>First comprehensive study on root resorption after orthodontic treatment was done by </a:t>
            </a:r>
            <a:r>
              <a:rPr lang="en-US" dirty="0" err="1"/>
              <a:t>Ketcham</a:t>
            </a:r>
            <a:r>
              <a:rPr lang="en-US" dirty="0"/>
              <a:t> 1929. </a:t>
            </a:r>
          </a:p>
          <a:p>
            <a:r>
              <a:rPr lang="en-US" dirty="0"/>
              <a:t>Root resorption is one of the adverse outcomes of orthodontic tooth movement. </a:t>
            </a:r>
          </a:p>
          <a:p>
            <a:r>
              <a:rPr lang="en-US" dirty="0"/>
              <a:t>It compromises the crown-root ratio.</a:t>
            </a:r>
          </a:p>
        </p:txBody>
      </p:sp>
      <p:pic>
        <p:nvPicPr>
          <p:cNvPr id="13314" name="Picture 2" descr="http://engineering.moonish.biz/wp-content/uploads/2013/01/Pressur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7800" y="114301"/>
            <a:ext cx="2971801" cy="2971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3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0">
            <a:schemeClr val="dk1"/>
          </a:lnRef>
          <a:fillRef idx="3">
            <a:schemeClr val="dk1"/>
          </a:fillRef>
          <a:effectRef idx="3">
            <a:schemeClr val="dk1"/>
          </a:effectRef>
          <a:fontRef idx="minor">
            <a:schemeClr val="lt1"/>
          </a:fontRef>
        </p:style>
        <p:txBody>
          <a:bodyPr>
            <a:normAutofit/>
          </a:bodyPr>
          <a:lstStyle/>
          <a:p>
            <a:pPr algn="ctr">
              <a:lnSpc>
                <a:spcPct val="150000"/>
              </a:lnSpc>
            </a:pPr>
            <a:r>
              <a:rPr lang="en-US" b="1" dirty="0"/>
              <a:t>ETIOLOGY</a:t>
            </a:r>
            <a:endParaRPr lang="en-US" dirty="0"/>
          </a:p>
          <a:p>
            <a:pPr marL="400050" lvl="1" indent="0" algn="ctr">
              <a:lnSpc>
                <a:spcPct val="150000"/>
              </a:lnSpc>
              <a:buNone/>
            </a:pPr>
            <a:r>
              <a:rPr lang="en-US" dirty="0"/>
              <a:t>-Damage to the protective layer</a:t>
            </a:r>
          </a:p>
          <a:p>
            <a:pPr marL="400050" lvl="1" indent="0" algn="ctr">
              <a:lnSpc>
                <a:spcPct val="150000"/>
              </a:lnSpc>
              <a:buNone/>
            </a:pPr>
            <a:r>
              <a:rPr lang="en-US" dirty="0"/>
              <a:t>-Hyalinization of the periodontal ligament</a:t>
            </a:r>
          </a:p>
          <a:p>
            <a:pPr marL="400050" lvl="1" indent="0" algn="ctr">
              <a:lnSpc>
                <a:spcPct val="150000"/>
              </a:lnSpc>
              <a:buNone/>
            </a:pPr>
            <a:r>
              <a:rPr lang="en-US" dirty="0"/>
              <a:t>-Mechanical injury to the cementum</a:t>
            </a:r>
          </a:p>
          <a:p>
            <a:pPr marL="0" indent="0" algn="ctr">
              <a:lnSpc>
                <a:spcPct val="150000"/>
              </a:lnSpc>
              <a:buNone/>
            </a:pPr>
            <a:endParaRPr lang="en-US" dirty="0"/>
          </a:p>
          <a:p>
            <a:pPr algn="ctr">
              <a:lnSpc>
                <a:spcPct val="150000"/>
              </a:lnSpc>
            </a:pPr>
            <a:r>
              <a:rPr lang="en-US" b="1" dirty="0"/>
              <a:t>STIMULUS</a:t>
            </a:r>
            <a:endParaRPr lang="en-US" dirty="0"/>
          </a:p>
          <a:p>
            <a:pPr marL="400050" lvl="1" indent="0" algn="ctr">
              <a:lnSpc>
                <a:spcPct val="150000"/>
              </a:lnSpc>
              <a:buNone/>
            </a:pPr>
            <a:r>
              <a:rPr lang="en-US" dirty="0"/>
              <a:t>-Periodontal infection</a:t>
            </a:r>
          </a:p>
          <a:p>
            <a:pPr marL="400050" lvl="1" indent="0" algn="ctr">
              <a:lnSpc>
                <a:spcPct val="150000"/>
              </a:lnSpc>
              <a:buNone/>
            </a:pPr>
            <a:r>
              <a:rPr lang="en-US" dirty="0"/>
              <a:t>-Continuous orthodontic forces</a:t>
            </a:r>
          </a:p>
          <a:p>
            <a:pPr marL="400050" lvl="1" indent="0" algn="ctr">
              <a:lnSpc>
                <a:spcPct val="150000"/>
              </a:lnSpc>
              <a:buNone/>
            </a:pPr>
            <a:r>
              <a:rPr lang="en-US" dirty="0"/>
              <a:t>-Pulpal infection</a:t>
            </a:r>
          </a:p>
          <a:p>
            <a:pPr marL="0" indent="0" algn="ctr">
              <a:lnSpc>
                <a:spcPct val="150000"/>
              </a:lnSpc>
              <a:buNone/>
            </a:pPr>
            <a:endParaRPr lang="en-US" dirty="0"/>
          </a:p>
          <a:p>
            <a:pPr algn="ctr">
              <a:lnSpc>
                <a:spcPct val="150000"/>
              </a:lnSpc>
            </a:pPr>
            <a:endParaRPr lang="en-US" dirty="0"/>
          </a:p>
          <a:p>
            <a:pPr algn="ctr">
              <a:lnSpc>
                <a:spcPct val="150000"/>
              </a:lnSpc>
            </a:pPr>
            <a:endParaRPr lang="en-US" dirty="0"/>
          </a:p>
        </p:txBody>
      </p:sp>
    </p:spTree>
    <p:extLst>
      <p:ext uri="{BB962C8B-B14F-4D97-AF65-F5344CB8AC3E}">
        <p14:creationId xmlns:p14="http://schemas.microsoft.com/office/powerpoint/2010/main" val="174376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032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711201" y="2612570"/>
          <a:ext cx="10232570" cy="1817996"/>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val="946123654"/>
                    </a:ext>
                  </a:extLst>
                </a:gridCol>
                <a:gridCol w="4459236">
                  <a:extLst>
                    <a:ext uri="{9D8B030D-6E8A-4147-A177-3AD203B41FA5}">
                      <a16:colId xmlns:a16="http://schemas.microsoft.com/office/drawing/2014/main" val="2411658997"/>
                    </a:ext>
                  </a:extLst>
                </a:gridCol>
                <a:gridCol w="3072669">
                  <a:extLst>
                    <a:ext uri="{9D8B030D-6E8A-4147-A177-3AD203B41FA5}">
                      <a16:colId xmlns:a16="http://schemas.microsoft.com/office/drawing/2014/main" val="3411213719"/>
                    </a:ext>
                  </a:extLst>
                </a:gridCol>
              </a:tblGrid>
              <a:tr h="454499">
                <a:tc>
                  <a:txBody>
                    <a:bodyPr/>
                    <a:lstStyle/>
                    <a:p>
                      <a:r>
                        <a:rPr lang="en-US" dirty="0"/>
                        <a:t>Core areas* </a:t>
                      </a:r>
                    </a:p>
                  </a:txBody>
                  <a:tcPr/>
                </a:tc>
                <a:tc>
                  <a:txBody>
                    <a:bodyPr/>
                    <a:lstStyle/>
                    <a:p>
                      <a:r>
                        <a:rPr lang="en-US" dirty="0"/>
                        <a:t>Domain</a:t>
                      </a:r>
                      <a:r>
                        <a:rPr lang="en-US" baseline="0" dirty="0"/>
                        <a:t> **</a:t>
                      </a:r>
                      <a:endParaRPr lang="en-US" dirty="0"/>
                    </a:p>
                  </a:txBody>
                  <a:tcPr/>
                </a:tc>
                <a:tc>
                  <a:txBody>
                    <a:bodyPr/>
                    <a:lstStyle/>
                    <a:p>
                      <a:r>
                        <a:rPr lang="en-US" dirty="0"/>
                        <a:t>Category #</a:t>
                      </a:r>
                    </a:p>
                  </a:txBody>
                  <a:tcPr/>
                </a:tc>
                <a:extLst>
                  <a:ext uri="{0D108BD9-81ED-4DB2-BD59-A6C34878D82A}">
                    <a16:rowId xmlns:a16="http://schemas.microsoft.com/office/drawing/2014/main" val="868424398"/>
                  </a:ext>
                </a:extLst>
              </a:tr>
              <a:tr h="454499">
                <a:tc>
                  <a:txBody>
                    <a:bodyPr/>
                    <a:lstStyle/>
                    <a:p>
                      <a:r>
                        <a:rPr lang="en-US" dirty="0"/>
                        <a:t>Introduction </a:t>
                      </a:r>
                    </a:p>
                  </a:txBody>
                  <a:tcPr/>
                </a:tc>
                <a:tc>
                  <a:txBody>
                    <a:bodyPr/>
                    <a:lstStyle/>
                    <a:p>
                      <a:r>
                        <a:rPr lang="en-US" dirty="0"/>
                        <a:t>Cognitive </a:t>
                      </a:r>
                    </a:p>
                  </a:txBody>
                  <a:tcPr/>
                </a:tc>
                <a:tc>
                  <a:txBody>
                    <a:bodyPr/>
                    <a:lstStyle/>
                    <a:p>
                      <a:r>
                        <a:rPr lang="en-US" dirty="0"/>
                        <a:t>Must know</a:t>
                      </a:r>
                    </a:p>
                  </a:txBody>
                  <a:tcPr/>
                </a:tc>
                <a:extLst>
                  <a:ext uri="{0D108BD9-81ED-4DB2-BD59-A6C34878D82A}">
                    <a16:rowId xmlns:a16="http://schemas.microsoft.com/office/drawing/2014/main" val="3586572506"/>
                  </a:ext>
                </a:extLst>
              </a:tr>
              <a:tr h="454499">
                <a:tc>
                  <a:txBody>
                    <a:bodyPr/>
                    <a:lstStyle/>
                    <a:p>
                      <a:r>
                        <a:rPr lang="en-US" dirty="0"/>
                        <a:t>Classification</a:t>
                      </a:r>
                    </a:p>
                  </a:txBody>
                  <a:tcPr/>
                </a:tc>
                <a:tc>
                  <a:txBody>
                    <a:bodyPr/>
                    <a:lstStyle/>
                    <a:p>
                      <a:r>
                        <a:rPr lang="en-US" dirty="0"/>
                        <a:t>Cognitive </a:t>
                      </a:r>
                    </a:p>
                  </a:txBody>
                  <a:tcPr/>
                </a:tc>
                <a:tc>
                  <a:txBody>
                    <a:bodyPr/>
                    <a:lstStyle/>
                    <a:p>
                      <a:r>
                        <a:rPr lang="en-US" dirty="0"/>
                        <a:t>Must know </a:t>
                      </a:r>
                    </a:p>
                  </a:txBody>
                  <a:tcPr/>
                </a:tc>
                <a:extLst>
                  <a:ext uri="{0D108BD9-81ED-4DB2-BD59-A6C34878D82A}">
                    <a16:rowId xmlns:a16="http://schemas.microsoft.com/office/drawing/2014/main" val="2359924706"/>
                  </a:ext>
                </a:extLst>
              </a:tr>
              <a:tr h="454499">
                <a:tc>
                  <a:txBody>
                    <a:bodyPr/>
                    <a:lstStyle/>
                    <a:p>
                      <a:r>
                        <a:rPr lang="en-US" dirty="0"/>
                        <a:t>Methods  </a:t>
                      </a:r>
                    </a:p>
                  </a:txBody>
                  <a:tcPr/>
                </a:tc>
                <a:tc>
                  <a:txBody>
                    <a:bodyPr/>
                    <a:lstStyle/>
                    <a:p>
                      <a:r>
                        <a:rPr lang="en-US" dirty="0"/>
                        <a:t>Psychomotor </a:t>
                      </a:r>
                    </a:p>
                  </a:txBody>
                  <a:tcPr/>
                </a:tc>
                <a:tc>
                  <a:txBody>
                    <a:bodyPr/>
                    <a:lstStyle/>
                    <a:p>
                      <a:r>
                        <a:rPr lang="en-US" dirty="0"/>
                        <a:t>Must know</a:t>
                      </a:r>
                    </a:p>
                  </a:txBody>
                  <a:tcPr/>
                </a:tc>
                <a:extLst>
                  <a:ext uri="{0D108BD9-81ED-4DB2-BD59-A6C34878D82A}">
                    <a16:rowId xmlns:a16="http://schemas.microsoft.com/office/drawing/2014/main" val="2577297493"/>
                  </a:ext>
                </a:extLst>
              </a:tr>
            </a:tbl>
          </a:graphicData>
        </a:graphic>
      </p:graphicFrame>
      <p:sp>
        <p:nvSpPr>
          <p:cNvPr id="3" name="TextBox 2"/>
          <p:cNvSpPr txBox="1"/>
          <p:nvPr/>
        </p:nvSpPr>
        <p:spPr>
          <a:xfrm>
            <a:off x="856343" y="4743275"/>
            <a:ext cx="8287656"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*Subtopic of importance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Cognitive, Psychomotor   or Affective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Must know , Nice to know  &amp; Desire to know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Table to be prepared as per the above format )</a:t>
            </a:r>
          </a:p>
        </p:txBody>
      </p:sp>
      <p:sp>
        <p:nvSpPr>
          <p:cNvPr id="4" name="Rectangle 3"/>
          <p:cNvSpPr/>
          <p:nvPr/>
        </p:nvSpPr>
        <p:spPr>
          <a:xfrm>
            <a:off x="1175656" y="1878767"/>
            <a:ext cx="979714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the end of this presentation the learner is expected to know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795863-2509-495E-A4D3-2D1EB08AA3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7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Features</a:t>
            </a:r>
            <a:br>
              <a:rPr lang="en-US" b="1" dirty="0"/>
            </a:br>
            <a:endParaRPr lang="en-US" dirty="0"/>
          </a:p>
        </p:txBody>
      </p:sp>
      <p:sp>
        <p:nvSpPr>
          <p:cNvPr id="3" name="Content Placeholder 2"/>
          <p:cNvSpPr>
            <a:spLocks noGrp="1"/>
          </p:cNvSpPr>
          <p:nvPr>
            <p:ph idx="1"/>
          </p:nvPr>
        </p:nvSpPr>
        <p:spPr>
          <a:xfrm>
            <a:off x="152400" y="990600"/>
            <a:ext cx="11734800" cy="5638800"/>
          </a:xfrm>
        </p:spPr>
        <p:style>
          <a:lnRef idx="0">
            <a:schemeClr val="accent5"/>
          </a:lnRef>
          <a:fillRef idx="3">
            <a:schemeClr val="accent5"/>
          </a:fillRef>
          <a:effectRef idx="3">
            <a:schemeClr val="accent5"/>
          </a:effectRef>
          <a:fontRef idx="minor">
            <a:schemeClr val="lt1"/>
          </a:fontRef>
        </p:style>
        <p:txBody>
          <a:bodyPr>
            <a:noAutofit/>
          </a:bodyPr>
          <a:lstStyle/>
          <a:p>
            <a:pPr marL="0" indent="0">
              <a:lnSpc>
                <a:spcPct val="200000"/>
              </a:lnSpc>
              <a:buNone/>
            </a:pPr>
            <a:endParaRPr lang="en-US" sz="2400" dirty="0">
              <a:solidFill>
                <a:schemeClr val="tx1"/>
              </a:solidFill>
            </a:endParaRPr>
          </a:p>
          <a:p>
            <a:pPr>
              <a:lnSpc>
                <a:spcPct val="200000"/>
              </a:lnSpc>
            </a:pPr>
            <a:r>
              <a:rPr lang="en-US" sz="2400" dirty="0">
                <a:solidFill>
                  <a:schemeClr val="tx1"/>
                </a:solidFill>
              </a:rPr>
              <a:t>Usually considered to be external root resorption. </a:t>
            </a:r>
          </a:p>
          <a:p>
            <a:pPr>
              <a:lnSpc>
                <a:spcPct val="200000"/>
              </a:lnSpc>
            </a:pPr>
            <a:r>
              <a:rPr lang="en-US" sz="2400" dirty="0">
                <a:solidFill>
                  <a:schemeClr val="tx1"/>
                </a:solidFill>
              </a:rPr>
              <a:t>There are 2 types of root resorption in connection with orthodontic treatment    </a:t>
            </a:r>
          </a:p>
          <a:p>
            <a:pPr marL="0" indent="0" algn="r">
              <a:lnSpc>
                <a:spcPct val="200000"/>
              </a:lnSpc>
              <a:buNone/>
            </a:pPr>
            <a:r>
              <a:rPr lang="en-US" sz="1200" dirty="0">
                <a:solidFill>
                  <a:schemeClr val="tx1"/>
                </a:solidFill>
              </a:rPr>
              <a:t>(</a:t>
            </a:r>
            <a:r>
              <a:rPr lang="en-US" sz="1800" b="1" i="1" dirty="0" err="1">
                <a:solidFill>
                  <a:schemeClr val="tx1"/>
                </a:solidFill>
              </a:rPr>
              <a:t>Thilander</a:t>
            </a:r>
            <a:r>
              <a:rPr lang="en-US" sz="1800" b="1" i="1" dirty="0">
                <a:solidFill>
                  <a:schemeClr val="tx1"/>
                </a:solidFill>
              </a:rPr>
              <a:t> et al 2000)</a:t>
            </a:r>
          </a:p>
          <a:p>
            <a:pPr marL="0" indent="0">
              <a:lnSpc>
                <a:spcPct val="200000"/>
              </a:lnSpc>
              <a:buNone/>
            </a:pPr>
            <a:r>
              <a:rPr lang="en-US" sz="2400" dirty="0">
                <a:solidFill>
                  <a:schemeClr val="tx1"/>
                </a:solidFill>
              </a:rPr>
              <a:t>	-Superficial </a:t>
            </a:r>
            <a:r>
              <a:rPr lang="en-US" sz="2400" dirty="0" err="1">
                <a:solidFill>
                  <a:schemeClr val="tx1"/>
                </a:solidFill>
              </a:rPr>
              <a:t>resorptions</a:t>
            </a:r>
            <a:r>
              <a:rPr lang="en-US" sz="2400" dirty="0">
                <a:solidFill>
                  <a:schemeClr val="tx1"/>
                </a:solidFill>
              </a:rPr>
              <a:t> that undergoes repair</a:t>
            </a:r>
          </a:p>
          <a:p>
            <a:pPr marL="0" indent="0">
              <a:lnSpc>
                <a:spcPct val="200000"/>
              </a:lnSpc>
              <a:buNone/>
            </a:pPr>
            <a:r>
              <a:rPr lang="en-US" sz="2400" dirty="0">
                <a:solidFill>
                  <a:schemeClr val="tx1"/>
                </a:solidFill>
              </a:rPr>
              <a:t>	-Apical resorption which leads to permanent root shortening</a:t>
            </a:r>
          </a:p>
          <a:p>
            <a:pPr marL="0" indent="0">
              <a:lnSpc>
                <a:spcPct val="200000"/>
              </a:lnSpc>
              <a:buNone/>
            </a:pPr>
            <a:endParaRPr lang="en-US" sz="2400" dirty="0">
              <a:solidFill>
                <a:schemeClr val="tx1"/>
              </a:solidFill>
            </a:endParaRPr>
          </a:p>
          <a:p>
            <a:pPr marL="0" indent="0">
              <a:lnSpc>
                <a:spcPct val="200000"/>
              </a:lnSpc>
              <a:buNone/>
            </a:pPr>
            <a:endParaRPr lang="en-US" sz="2400" dirty="0">
              <a:solidFill>
                <a:schemeClr val="tx1"/>
              </a:solidFill>
            </a:endParaRPr>
          </a:p>
        </p:txBody>
      </p:sp>
    </p:spTree>
    <p:extLst>
      <p:ext uri="{BB962C8B-B14F-4D97-AF65-F5344CB8AC3E}">
        <p14:creationId xmlns:p14="http://schemas.microsoft.com/office/powerpoint/2010/main" val="258110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Features</a:t>
            </a:r>
            <a:br>
              <a:rPr lang="en-US" b="1" dirty="0"/>
            </a:br>
            <a:endParaRPr lang="en-US" dirty="0"/>
          </a:p>
        </p:txBody>
      </p:sp>
      <p:sp>
        <p:nvSpPr>
          <p:cNvPr id="3" name="Content Placeholder 2"/>
          <p:cNvSpPr>
            <a:spLocks noGrp="1"/>
          </p:cNvSpPr>
          <p:nvPr>
            <p:ph idx="1"/>
          </p:nvPr>
        </p:nvSpPr>
        <p:spPr>
          <a:xfrm>
            <a:off x="0" y="990600"/>
            <a:ext cx="12115800" cy="4724400"/>
          </a:xfrm>
        </p:spPr>
        <p:style>
          <a:lnRef idx="0">
            <a:schemeClr val="accent5"/>
          </a:lnRef>
          <a:fillRef idx="3">
            <a:schemeClr val="accent5"/>
          </a:fillRef>
          <a:effectRef idx="3">
            <a:schemeClr val="accent5"/>
          </a:effectRef>
          <a:fontRef idx="minor">
            <a:schemeClr val="lt1"/>
          </a:fontRef>
        </p:style>
        <p:txBody>
          <a:bodyPr>
            <a:noAutofit/>
          </a:bodyPr>
          <a:lstStyle/>
          <a:p>
            <a:pPr marL="0" indent="0">
              <a:lnSpc>
                <a:spcPct val="200000"/>
              </a:lnSpc>
              <a:buNone/>
            </a:pPr>
            <a:r>
              <a:rPr lang="en-US" sz="2400" dirty="0">
                <a:solidFill>
                  <a:schemeClr val="tx1"/>
                </a:solidFill>
              </a:rPr>
              <a:t>Periapical replacement resorption (PARR) is defined as a </a:t>
            </a:r>
            <a:r>
              <a:rPr lang="en-US" sz="2400" dirty="0" err="1">
                <a:solidFill>
                  <a:schemeClr val="tx1"/>
                </a:solidFill>
              </a:rPr>
              <a:t>dentistogenic</a:t>
            </a:r>
            <a:r>
              <a:rPr lang="en-US" sz="2400" dirty="0">
                <a:solidFill>
                  <a:schemeClr val="tx1"/>
                </a:solidFill>
              </a:rPr>
              <a:t> (iatrogenic) disorder that occurs, unpredictably, after orthodontic treatment of permanent incisors, whereby the resorbed apical root portion is replaced with normal bone.   </a:t>
            </a:r>
          </a:p>
          <a:p>
            <a:pPr marL="0" indent="0">
              <a:lnSpc>
                <a:spcPct val="200000"/>
              </a:lnSpc>
              <a:buNone/>
            </a:pPr>
            <a:r>
              <a:rPr lang="en-US" sz="2400" dirty="0">
                <a:solidFill>
                  <a:schemeClr val="tx1"/>
                </a:solidFill>
              </a:rPr>
              <a:t>										Bender et al 1997</a:t>
            </a:r>
          </a:p>
          <a:p>
            <a:pPr marL="0" indent="0">
              <a:lnSpc>
                <a:spcPct val="200000"/>
              </a:lnSpc>
              <a:buNone/>
            </a:pPr>
            <a:r>
              <a:rPr lang="en-US" sz="2400" dirty="0">
                <a:solidFill>
                  <a:schemeClr val="tx1"/>
                </a:solidFill>
              </a:rPr>
              <a:t>Apical resorption is 4 times more common than lateral resorption                                                  											Trope &amp; </a:t>
            </a:r>
            <a:r>
              <a:rPr lang="en-US" sz="2400" dirty="0" err="1">
                <a:solidFill>
                  <a:schemeClr val="tx1"/>
                </a:solidFill>
              </a:rPr>
              <a:t>Chivian</a:t>
            </a:r>
            <a:r>
              <a:rPr lang="en-US" sz="2400" dirty="0">
                <a:solidFill>
                  <a:schemeClr val="tx1"/>
                </a:solidFill>
              </a:rPr>
              <a:t> 1994</a:t>
            </a:r>
          </a:p>
        </p:txBody>
      </p:sp>
    </p:spTree>
    <p:extLst>
      <p:ext uri="{BB962C8B-B14F-4D97-AF65-F5344CB8AC3E}">
        <p14:creationId xmlns:p14="http://schemas.microsoft.com/office/powerpoint/2010/main" val="185472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a:bodyPr>
          <a:lstStyle/>
          <a:p>
            <a:r>
              <a:rPr lang="en-US" b="1" dirty="0"/>
              <a:t>Radiographic evaluation</a:t>
            </a:r>
            <a:endParaRPr lang="en-US" dirty="0"/>
          </a:p>
        </p:txBody>
      </p:sp>
      <p:sp>
        <p:nvSpPr>
          <p:cNvPr id="3" name="Content Placeholder 2"/>
          <p:cNvSpPr>
            <a:spLocks noGrp="1"/>
          </p:cNvSpPr>
          <p:nvPr>
            <p:ph idx="1"/>
          </p:nvPr>
        </p:nvSpPr>
        <p:spPr>
          <a:xfrm>
            <a:off x="1981200" y="1235533"/>
            <a:ext cx="8229600" cy="2590799"/>
          </a:xfrm>
        </p:spPr>
        <p:txBody>
          <a:bodyPr>
            <a:normAutofit fontScale="92500"/>
          </a:bodyPr>
          <a:lstStyle/>
          <a:p>
            <a:r>
              <a:rPr lang="en-US" dirty="0"/>
              <a:t>Blunting phenomenon / rounding of the apex is seen. No radiolucency of bone is observed at the resorption site unlike external inflammatory resorption. In severe cases, crater-like appearance is seen. </a:t>
            </a:r>
          </a:p>
          <a:p>
            <a:r>
              <a:rPr lang="en-US" dirty="0"/>
              <a:t>Histological resorption in almost 100% of cases but only 19 – 31.4% is observable on a radiograph</a:t>
            </a:r>
          </a:p>
          <a:p>
            <a:pPr marL="0" indent="0">
              <a:buNone/>
            </a:pPr>
            <a:r>
              <a:rPr lang="en-US" dirty="0"/>
              <a:t>                                                     Bender et al 1997</a:t>
            </a:r>
          </a:p>
          <a:p>
            <a:endParaRPr lang="en-US" dirty="0"/>
          </a:p>
        </p:txBody>
      </p:sp>
      <p:pic>
        <p:nvPicPr>
          <p:cNvPr id="14338" name="Picture 68" descr="r9"/>
          <p:cNvPicPr>
            <a:picLocks noChangeAspect="1" noChangeArrowheads="1"/>
          </p:cNvPicPr>
          <p:nvPr/>
        </p:nvPicPr>
        <p:blipFill>
          <a:blip r:embed="rId2">
            <a:extLst>
              <a:ext uri="{28A0092B-C50C-407E-A947-70E740481C1C}">
                <a14:useLocalDpi xmlns:a14="http://schemas.microsoft.com/office/drawing/2010/main" val="0"/>
              </a:ext>
            </a:extLst>
          </a:blip>
          <a:srcRect l="17580" t="2541" r="16707" b="18701"/>
          <a:stretch>
            <a:fillRect/>
          </a:stretch>
        </p:blipFill>
        <p:spPr bwMode="auto">
          <a:xfrm>
            <a:off x="2743200" y="3810000"/>
            <a:ext cx="2133600" cy="287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69" descr="http://www.dental.mu.edu/oralpath/lesions/rootresorp/rootresorp2.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780314" y="3810003"/>
            <a:ext cx="2209800" cy="308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785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a:t>
            </a:r>
            <a:endParaRPr lang="en-US" dirty="0"/>
          </a:p>
        </p:txBody>
      </p:sp>
      <p:graphicFrame>
        <p:nvGraphicFramePr>
          <p:cNvPr id="5" name="Content Placeholder 4"/>
          <p:cNvGraphicFramePr>
            <a:graphicFrameLocks noGrp="1"/>
          </p:cNvGraphicFramePr>
          <p:nvPr>
            <p:ph idx="1"/>
          </p:nvPr>
        </p:nvGraphicFramePr>
        <p:xfrm>
          <a:off x="838200" y="1417638"/>
          <a:ext cx="10744200" cy="4327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9906000" y="6324600"/>
            <a:ext cx="2020040" cy="424732"/>
          </a:xfrm>
          <a:prstGeom prst="rect">
            <a:avLst/>
          </a:prstGeom>
        </p:spPr>
        <p:txBody>
          <a:bodyPr wrap="none">
            <a:spAutoFit/>
          </a:bodyPr>
          <a:lstStyle/>
          <a:p>
            <a:pPr marL="0" marR="0" lvl="1" indent="0" algn="l" defTabSz="889000" rtl="0" eaLnBrk="1" fontAlgn="auto" latinLnBrk="0" hangingPunct="1">
              <a:lnSpc>
                <a:spcPct val="90000"/>
              </a:lnSpc>
              <a:spcBef>
                <a:spcPct val="0"/>
              </a:spcBef>
              <a:spcAft>
                <a:spcPct val="15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Villa et al 2004</a:t>
            </a:r>
          </a:p>
        </p:txBody>
      </p:sp>
    </p:spTree>
    <p:extLst>
      <p:ext uri="{BB962C8B-B14F-4D97-AF65-F5344CB8AC3E}">
        <p14:creationId xmlns:p14="http://schemas.microsoft.com/office/powerpoint/2010/main" val="527360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0910"/>
            <a:ext cx="4800600" cy="1143000"/>
          </a:xfrm>
        </p:spPr>
        <p:txBody>
          <a:bodyPr/>
          <a:lstStyle/>
          <a:p>
            <a:r>
              <a:rPr lang="en-US" u="sng" dirty="0"/>
              <a:t>PRESSURE</a:t>
            </a:r>
          </a:p>
        </p:txBody>
      </p:sp>
      <p:sp>
        <p:nvSpPr>
          <p:cNvPr id="3" name="Content Placeholder 2"/>
          <p:cNvSpPr>
            <a:spLocks noGrp="1"/>
          </p:cNvSpPr>
          <p:nvPr>
            <p:ph idx="1"/>
          </p:nvPr>
        </p:nvSpPr>
        <p:spPr>
          <a:xfrm>
            <a:off x="381000" y="1122162"/>
            <a:ext cx="7239000" cy="5202438"/>
          </a:xfrm>
        </p:spPr>
        <p:txBody>
          <a:bodyPr>
            <a:normAutofit lnSpcReduction="10000"/>
          </a:bodyPr>
          <a:lstStyle/>
          <a:p>
            <a:pPr>
              <a:buFont typeface="Wingdings" panose="05000000000000000000" pitchFamily="2" charset="2"/>
              <a:buChar char="Ø"/>
            </a:pPr>
            <a:r>
              <a:rPr lang="en-US" dirty="0"/>
              <a:t>Pressure due to impacted teeth, </a:t>
            </a:r>
            <a:r>
              <a:rPr lang="en-US" dirty="0" err="1"/>
              <a:t>tumours</a:t>
            </a:r>
            <a:r>
              <a:rPr lang="en-US" dirty="0"/>
              <a:t> or cysts leads to resorption too. </a:t>
            </a:r>
          </a:p>
          <a:p>
            <a:pPr>
              <a:buFont typeface="Wingdings" panose="05000000000000000000" pitchFamily="2" charset="2"/>
              <a:buChar char="Ø"/>
            </a:pPr>
            <a:r>
              <a:rPr lang="en-US" dirty="0"/>
              <a:t>For impacted teeth or tumors, the resorption will occur wherever the pressure from the impaction/tumor occurs . No radiolucency is observed at the resorption site </a:t>
            </a:r>
          </a:p>
          <a:p>
            <a:pPr>
              <a:buFont typeface="Wingdings" panose="05000000000000000000" pitchFamily="2" charset="2"/>
              <a:buChar char="Ø"/>
            </a:pPr>
            <a:r>
              <a:rPr lang="en-US" dirty="0"/>
              <a:t>Treatment is relatively easy, in that removal of the source of the pressure will result in the cessation of resorption in the majority of cases </a:t>
            </a:r>
          </a:p>
          <a:p>
            <a:pPr>
              <a:buFont typeface="Wingdings" panose="05000000000000000000" pitchFamily="2" charset="2"/>
              <a:buChar char="Ø"/>
            </a:pPr>
            <a:endParaRPr lang="en-US" dirty="0"/>
          </a:p>
        </p:txBody>
      </p:sp>
      <p:pic>
        <p:nvPicPr>
          <p:cNvPr id="225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558597"/>
            <a:ext cx="3733797" cy="548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912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10972800" cy="1143000"/>
          </a:xfrm>
          <a:solidFill>
            <a:srgbClr val="FFFF00"/>
          </a:solidFill>
        </p:spPr>
        <p:txBody>
          <a:bodyPr>
            <a:normAutofit fontScale="90000"/>
          </a:bodyPr>
          <a:lstStyle/>
          <a:p>
            <a:r>
              <a:rPr lang="en-US" b="1" u="sng" dirty="0">
                <a:effectLst>
                  <a:outerShdw blurRad="38100" dist="38100" dir="2700000" algn="tl">
                    <a:srgbClr val="000000">
                      <a:alpha val="43137"/>
                    </a:srgbClr>
                  </a:outerShdw>
                </a:effectLst>
              </a:rPr>
              <a:t>DENTOALVEOLAR ANKYLOSIS &amp; REPLACEMENT RESORPTION</a:t>
            </a:r>
            <a:endParaRPr lang="en-US" u="sng"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381000" y="1295400"/>
          <a:ext cx="11582400" cy="5394960"/>
        </p:xfrm>
        <a:graphic>
          <a:graphicData uri="http://schemas.openxmlformats.org/drawingml/2006/table">
            <a:tbl>
              <a:tblPr firstRow="1" firstCol="1" lastRow="1" lastCol="1" bandRow="1" bandCol="1">
                <a:tableStyleId>{073A0DAA-6AF3-43AB-8588-CEC1D06C72B9}</a:tableStyleId>
              </a:tblPr>
              <a:tblGrid>
                <a:gridCol w="57912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640596">
                <a:tc>
                  <a:txBody>
                    <a:bodyPr/>
                    <a:lstStyle/>
                    <a:p>
                      <a:pPr marL="0" marR="0" algn="ctr">
                        <a:spcBef>
                          <a:spcPts val="0"/>
                        </a:spcBef>
                        <a:spcAft>
                          <a:spcPts val="0"/>
                        </a:spcAft>
                      </a:pPr>
                      <a:r>
                        <a:rPr lang="en-US" sz="2400" dirty="0">
                          <a:effectLst/>
                        </a:rPr>
                        <a:t>Replacement resorption</a:t>
                      </a:r>
                    </a:p>
                    <a:p>
                      <a:pPr marL="0" marR="0" algn="ctr">
                        <a:spcBef>
                          <a:spcPts val="0"/>
                        </a:spcBef>
                        <a:spcAft>
                          <a:spcPts val="0"/>
                        </a:spcAft>
                      </a:pPr>
                      <a:r>
                        <a:rPr lang="en-US" sz="2400" dirty="0">
                          <a:effectLst/>
                        </a:rPr>
                        <a:t> </a:t>
                      </a:r>
                      <a:endParaRPr lang="en-US" sz="2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2400" dirty="0" err="1">
                          <a:effectLst/>
                        </a:rPr>
                        <a:t>Ankylosis</a:t>
                      </a:r>
                      <a:endParaRPr lang="en-US" sz="2400" dirty="0">
                        <a:effectLst/>
                      </a:endParaRPr>
                    </a:p>
                    <a:p>
                      <a:pPr marL="0" marR="0" algn="ctr">
                        <a:spcBef>
                          <a:spcPts val="0"/>
                        </a:spcBef>
                        <a:spcAft>
                          <a:spcPts val="0"/>
                        </a:spcAft>
                      </a:pPr>
                      <a:r>
                        <a:rPr lang="en-US" sz="2400" dirty="0">
                          <a:effectLst/>
                        </a:rPr>
                        <a:t> </a:t>
                      </a:r>
                      <a:endParaRPr lang="en-US" sz="2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587213">
                <a:tc gridSpan="2">
                  <a:txBody>
                    <a:bodyPr/>
                    <a:lstStyle/>
                    <a:p>
                      <a:pPr marL="0" marR="0" algn="ctr">
                        <a:spcBef>
                          <a:spcPts val="0"/>
                        </a:spcBef>
                        <a:spcAft>
                          <a:spcPts val="0"/>
                        </a:spcAft>
                      </a:pPr>
                      <a:r>
                        <a:rPr lang="en-US" sz="2200" dirty="0">
                          <a:effectLst/>
                        </a:rPr>
                        <a:t>    No difference</a:t>
                      </a:r>
                    </a:p>
                    <a:p>
                      <a:pPr marL="0" marR="0" algn="ctr">
                        <a:spcBef>
                          <a:spcPts val="0"/>
                        </a:spcBef>
                        <a:spcAft>
                          <a:spcPts val="0"/>
                        </a:spcAft>
                      </a:pPr>
                      <a:r>
                        <a:rPr lang="en-US" sz="2200" dirty="0">
                          <a:effectLst/>
                        </a:rPr>
                        <a:t> </a:t>
                      </a:r>
                      <a:endParaRPr lang="en-US" sz="2200" dirty="0">
                        <a:effectLst/>
                        <a:latin typeface="Times New Roman"/>
                        <a:ea typeface="Times New Roman"/>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1"/>
                  </a:ext>
                </a:extLst>
              </a:tr>
              <a:tr h="1734948">
                <a:tc>
                  <a:txBody>
                    <a:bodyPr/>
                    <a:lstStyle/>
                    <a:p>
                      <a:pPr marL="228600" marR="0" algn="ctr">
                        <a:spcBef>
                          <a:spcPts val="0"/>
                        </a:spcBef>
                        <a:spcAft>
                          <a:spcPts val="0"/>
                        </a:spcAft>
                      </a:pPr>
                      <a:r>
                        <a:rPr lang="en-US" sz="2200" dirty="0">
                          <a:effectLst/>
                        </a:rPr>
                        <a:t>Process whereby the root dentin is replaced by bone</a:t>
                      </a:r>
                    </a:p>
                    <a:p>
                      <a:pPr marL="0" marR="0" algn="ctr">
                        <a:spcBef>
                          <a:spcPts val="0"/>
                        </a:spcBef>
                        <a:spcAft>
                          <a:spcPts val="0"/>
                        </a:spcAft>
                      </a:pPr>
                      <a:r>
                        <a:rPr lang="en-US" sz="2200" dirty="0">
                          <a:effectLst/>
                        </a:rPr>
                        <a:t> </a:t>
                      </a:r>
                      <a:endParaRPr lang="en-US" sz="2200" dirty="0">
                        <a:effectLst/>
                        <a:latin typeface="Times New Roman"/>
                        <a:ea typeface="Times New Roman"/>
                        <a:cs typeface="Times New Roman"/>
                      </a:endParaRPr>
                    </a:p>
                  </a:txBody>
                  <a:tcPr marL="68580" marR="68580" marT="0" marB="0"/>
                </a:tc>
                <a:tc>
                  <a:txBody>
                    <a:bodyPr/>
                    <a:lstStyle/>
                    <a:p>
                      <a:pPr marL="228600" marR="0" algn="ctr">
                        <a:spcBef>
                          <a:spcPts val="0"/>
                        </a:spcBef>
                        <a:spcAft>
                          <a:spcPts val="0"/>
                        </a:spcAft>
                      </a:pPr>
                      <a:r>
                        <a:rPr lang="en-US" sz="2200" dirty="0" err="1">
                          <a:effectLst/>
                        </a:rPr>
                        <a:t>Ankylotic</a:t>
                      </a:r>
                      <a:r>
                        <a:rPr lang="en-US" sz="2200" dirty="0">
                          <a:effectLst/>
                        </a:rPr>
                        <a:t> fusion between root </a:t>
                      </a:r>
                      <a:r>
                        <a:rPr lang="en-US" sz="2200" dirty="0" err="1">
                          <a:effectLst/>
                        </a:rPr>
                        <a:t>cementum</a:t>
                      </a:r>
                      <a:r>
                        <a:rPr lang="en-US" sz="2200" dirty="0">
                          <a:effectLst/>
                        </a:rPr>
                        <a:t> and bone</a:t>
                      </a:r>
                    </a:p>
                    <a:p>
                      <a:pPr marL="0" marR="0" algn="ctr">
                        <a:spcBef>
                          <a:spcPts val="0"/>
                        </a:spcBef>
                        <a:spcAft>
                          <a:spcPts val="0"/>
                        </a:spcAft>
                      </a:pPr>
                      <a:r>
                        <a:rPr lang="en-US" sz="2200" dirty="0">
                          <a:effectLst/>
                        </a:rPr>
                        <a:t> </a:t>
                      </a:r>
                    </a:p>
                    <a:p>
                      <a:pPr marL="0" marR="0" algn="ctr">
                        <a:spcBef>
                          <a:spcPts val="0"/>
                        </a:spcBef>
                        <a:spcAft>
                          <a:spcPts val="0"/>
                        </a:spcAft>
                      </a:pPr>
                      <a:r>
                        <a:rPr lang="en-US" sz="2000" i="1" dirty="0">
                          <a:effectLst/>
                        </a:rPr>
                        <a:t>  Trope &amp; </a:t>
                      </a:r>
                      <a:r>
                        <a:rPr lang="en-US" sz="2000" i="1" dirty="0" err="1">
                          <a:effectLst/>
                        </a:rPr>
                        <a:t>Chivian</a:t>
                      </a:r>
                      <a:r>
                        <a:rPr lang="en-US" sz="2000" i="1" dirty="0">
                          <a:effectLst/>
                        </a:rPr>
                        <a:t> (1994)</a:t>
                      </a:r>
                    </a:p>
                    <a:p>
                      <a:pPr marL="0" marR="0" algn="ctr">
                        <a:spcBef>
                          <a:spcPts val="0"/>
                        </a:spcBef>
                        <a:spcAft>
                          <a:spcPts val="0"/>
                        </a:spcAft>
                      </a:pPr>
                      <a:r>
                        <a:rPr lang="en-US" sz="2200" dirty="0">
                          <a:effectLst/>
                        </a:rPr>
                        <a:t> </a:t>
                      </a:r>
                    </a:p>
                    <a:p>
                      <a:pPr marL="0" marR="0" algn="ctr">
                        <a:spcBef>
                          <a:spcPts val="0"/>
                        </a:spcBef>
                        <a:spcAft>
                          <a:spcPts val="0"/>
                        </a:spcAft>
                      </a:pPr>
                      <a:r>
                        <a:rPr lang="en-US" sz="2200" dirty="0">
                          <a:effectLst/>
                        </a:rPr>
                        <a:t> </a:t>
                      </a:r>
                      <a:endParaRPr lang="en-US" sz="2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1761640">
                <a:tc>
                  <a:txBody>
                    <a:bodyPr/>
                    <a:lstStyle/>
                    <a:p>
                      <a:pPr marL="228600" marR="0" algn="ctr">
                        <a:spcBef>
                          <a:spcPts val="0"/>
                        </a:spcBef>
                        <a:spcAft>
                          <a:spcPts val="0"/>
                        </a:spcAft>
                      </a:pPr>
                      <a:r>
                        <a:rPr lang="en-US" sz="2200">
                          <a:effectLst/>
                        </a:rPr>
                        <a:t>No actual union between tooth and bone</a:t>
                      </a:r>
                    </a:p>
                    <a:p>
                      <a:pPr marL="228600" marR="0" algn="ctr">
                        <a:spcBef>
                          <a:spcPts val="0"/>
                        </a:spcBef>
                        <a:spcAft>
                          <a:spcPts val="0"/>
                        </a:spcAft>
                      </a:pPr>
                      <a:r>
                        <a:rPr lang="en-US" sz="2200">
                          <a:effectLst/>
                        </a:rPr>
                        <a:t>Presence of intervening inflamed connective tissue</a:t>
                      </a:r>
                    </a:p>
                    <a:p>
                      <a:pPr marL="685800" marR="0" algn="ctr">
                        <a:spcBef>
                          <a:spcPts val="0"/>
                        </a:spcBef>
                        <a:spcAft>
                          <a:spcPts val="0"/>
                        </a:spcAft>
                      </a:pPr>
                      <a:r>
                        <a:rPr lang="en-US" sz="2200">
                          <a:effectLst/>
                        </a:rPr>
                        <a:t>Contains inflammatory cells and osteoclastic cells</a:t>
                      </a:r>
                    </a:p>
                    <a:p>
                      <a:pPr marL="228600" marR="0" algn="ctr">
                        <a:spcBef>
                          <a:spcPts val="0"/>
                        </a:spcBef>
                        <a:spcAft>
                          <a:spcPts val="0"/>
                        </a:spcAft>
                      </a:pPr>
                      <a:r>
                        <a:rPr lang="en-US" sz="2200">
                          <a:effectLst/>
                        </a:rPr>
                        <a:t> </a:t>
                      </a:r>
                      <a:endParaRPr lang="en-US" sz="2200">
                        <a:effectLst/>
                        <a:latin typeface="Times New Roman"/>
                        <a:ea typeface="Times New Roman"/>
                        <a:cs typeface="Times New Roman"/>
                      </a:endParaRPr>
                    </a:p>
                  </a:txBody>
                  <a:tcPr marL="68580" marR="68580" marT="0" marB="0"/>
                </a:tc>
                <a:tc>
                  <a:txBody>
                    <a:bodyPr/>
                    <a:lstStyle/>
                    <a:p>
                      <a:pPr marL="228600" marR="0" algn="ctr">
                        <a:spcBef>
                          <a:spcPts val="0"/>
                        </a:spcBef>
                        <a:spcAft>
                          <a:spcPts val="0"/>
                        </a:spcAft>
                      </a:pPr>
                      <a:r>
                        <a:rPr lang="en-US" sz="2200" dirty="0">
                          <a:effectLst/>
                        </a:rPr>
                        <a:t>Actual union between tooth and bone</a:t>
                      </a:r>
                    </a:p>
                    <a:p>
                      <a:pPr marL="0" marR="0" algn="ctr">
                        <a:spcBef>
                          <a:spcPts val="0"/>
                        </a:spcBef>
                        <a:spcAft>
                          <a:spcPts val="0"/>
                        </a:spcAft>
                      </a:pPr>
                      <a:r>
                        <a:rPr lang="en-US" sz="2200" dirty="0">
                          <a:effectLst/>
                        </a:rPr>
                        <a:t> </a:t>
                      </a:r>
                    </a:p>
                    <a:p>
                      <a:pPr marL="228600" marR="0" algn="ctr">
                        <a:spcBef>
                          <a:spcPts val="0"/>
                        </a:spcBef>
                        <a:spcAft>
                          <a:spcPts val="0"/>
                        </a:spcAft>
                      </a:pPr>
                      <a:r>
                        <a:rPr lang="en-US" sz="2200" dirty="0">
                          <a:effectLst/>
                        </a:rPr>
                        <a:t>No intervening connective tissue</a:t>
                      </a:r>
                    </a:p>
                    <a:p>
                      <a:pPr marL="0" marR="0" algn="ctr">
                        <a:spcBef>
                          <a:spcPts val="0"/>
                        </a:spcBef>
                        <a:spcAft>
                          <a:spcPts val="0"/>
                        </a:spcAft>
                      </a:pPr>
                      <a:r>
                        <a:rPr lang="en-US" sz="2200" dirty="0">
                          <a:effectLst/>
                        </a:rPr>
                        <a:t>          </a:t>
                      </a:r>
                    </a:p>
                    <a:p>
                      <a:pPr marL="0" marR="0" algn="ctr">
                        <a:spcBef>
                          <a:spcPts val="0"/>
                        </a:spcBef>
                        <a:spcAft>
                          <a:spcPts val="0"/>
                        </a:spcAft>
                      </a:pPr>
                      <a:r>
                        <a:rPr lang="en-US" sz="2200" dirty="0">
                          <a:effectLst/>
                        </a:rPr>
                        <a:t> </a:t>
                      </a:r>
                    </a:p>
                    <a:p>
                      <a:pPr marL="228600" marR="0" algn="ctr">
                        <a:spcBef>
                          <a:spcPts val="0"/>
                        </a:spcBef>
                        <a:spcAft>
                          <a:spcPts val="0"/>
                        </a:spcAft>
                      </a:pPr>
                      <a:r>
                        <a:rPr lang="en-US" sz="2200" dirty="0">
                          <a:effectLst/>
                        </a:rPr>
                        <a:t>       </a:t>
                      </a:r>
                      <a:r>
                        <a:rPr lang="en-US" sz="2200" i="1" dirty="0">
                          <a:effectLst/>
                        </a:rPr>
                        <a:t>Ne et al (1999)</a:t>
                      </a:r>
                      <a:endParaRPr lang="en-US" sz="2200" i="1"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2002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1"/>
            <a:ext cx="10972800" cy="6477000"/>
          </a:xfrm>
        </p:spPr>
        <p:txBody>
          <a:bodyPr>
            <a:normAutofit fontScale="77500" lnSpcReduction="20000"/>
          </a:bodyPr>
          <a:lstStyle/>
          <a:p>
            <a:r>
              <a:rPr lang="en-US" b="1" u="sng" dirty="0"/>
              <a:t>ETIOLOGY</a:t>
            </a:r>
          </a:p>
          <a:p>
            <a:pPr lvl="1" algn="just">
              <a:lnSpc>
                <a:spcPct val="170000"/>
              </a:lnSpc>
            </a:pPr>
            <a:r>
              <a:rPr lang="en-US" sz="3100" dirty="0"/>
              <a:t>Loss or extensive necrosis of periodontal ligament and primarily luxation injuries, especially avulsion. After inflammatory root resorption has been reversed and after auto-transplantation</a:t>
            </a:r>
          </a:p>
          <a:p>
            <a:endParaRPr lang="en-US" dirty="0"/>
          </a:p>
          <a:p>
            <a:r>
              <a:rPr lang="en-US" b="1" u="sng" dirty="0"/>
              <a:t>FEATURES</a:t>
            </a:r>
            <a:endParaRPr lang="en-US" u="sng" dirty="0"/>
          </a:p>
          <a:p>
            <a:pPr marL="457200" lvl="1" indent="0">
              <a:buNone/>
            </a:pPr>
            <a:r>
              <a:rPr lang="en-US" dirty="0"/>
              <a:t>It is of 2 types:</a:t>
            </a:r>
          </a:p>
          <a:p>
            <a:pPr marL="0" indent="0">
              <a:buNone/>
            </a:pPr>
            <a:r>
              <a:rPr lang="en-US" dirty="0"/>
              <a:t>		-Transient</a:t>
            </a:r>
          </a:p>
          <a:p>
            <a:pPr marL="0" indent="0">
              <a:buNone/>
            </a:pPr>
            <a:r>
              <a:rPr lang="en-US" dirty="0"/>
              <a:t>		-Progressive</a:t>
            </a:r>
          </a:p>
          <a:p>
            <a:pPr marL="0" indent="0" algn="just">
              <a:lnSpc>
                <a:spcPct val="220000"/>
              </a:lnSpc>
              <a:buNone/>
            </a:pPr>
            <a:r>
              <a:rPr lang="en-US" sz="3100" dirty="0"/>
              <a:t>Progressive </a:t>
            </a:r>
            <a:r>
              <a:rPr lang="en-US" sz="3100" dirty="0" err="1"/>
              <a:t>ankylosis</a:t>
            </a:r>
            <a:r>
              <a:rPr lang="en-US" sz="3100" dirty="0"/>
              <a:t> is seen when greater than 20 % of the root surface is damaged. Rate of progression of </a:t>
            </a:r>
            <a:r>
              <a:rPr lang="en-US" sz="3100" dirty="0" err="1"/>
              <a:t>ankylosis</a:t>
            </a:r>
            <a:r>
              <a:rPr lang="en-US" sz="3100" dirty="0"/>
              <a:t> is directly related to initial damage to root surface and age of patient. It occurs very rapidly in young individuals</a:t>
            </a:r>
            <a:r>
              <a:rPr lang="en-US" dirty="0"/>
              <a:t>.</a:t>
            </a:r>
          </a:p>
          <a:p>
            <a:endParaRPr lang="en-US" dirty="0"/>
          </a:p>
        </p:txBody>
      </p:sp>
    </p:spTree>
    <p:extLst>
      <p:ext uri="{BB962C8B-B14F-4D97-AF65-F5344CB8AC3E}">
        <p14:creationId xmlns:p14="http://schemas.microsoft.com/office/powerpoint/2010/main" val="4047319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09600" y="1600203"/>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95312" y="381000"/>
            <a:ext cx="3963329" cy="584775"/>
          </a:xfrm>
          <a:prstGeom prst="rect">
            <a:avLst/>
          </a:prstGeom>
        </p:spPr>
        <p:txBody>
          <a:bodyPr wrap="non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a:ea typeface="+mn-ea"/>
                <a:cs typeface="+mn-cs"/>
              </a:rPr>
              <a:t>CLINICAL EVALUATION</a:t>
            </a:r>
            <a:endParaRPr kumimoji="0" lang="en-US" sz="3200" b="0" i="0" u="sng"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6455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1"/>
            <a:ext cx="10972800" cy="5668966"/>
          </a:xfrm>
        </p:spPr>
        <p:txBody>
          <a:bodyPr>
            <a:normAutofit/>
          </a:bodyPr>
          <a:lstStyle/>
          <a:p>
            <a:pPr>
              <a:lnSpc>
                <a:spcPct val="150000"/>
              </a:lnSpc>
            </a:pPr>
            <a:r>
              <a:rPr lang="en-US" b="1" u="sng" dirty="0"/>
              <a:t>RADIOGRAPHIC EVALUATION</a:t>
            </a:r>
            <a:endParaRPr lang="en-US" u="sng" dirty="0"/>
          </a:p>
          <a:p>
            <a:pPr lvl="1">
              <a:lnSpc>
                <a:spcPct val="150000"/>
              </a:lnSpc>
              <a:buFont typeface="Wingdings" panose="05000000000000000000" pitchFamily="2" charset="2"/>
              <a:buChar char="§"/>
            </a:pPr>
            <a:r>
              <a:rPr lang="en-US" dirty="0"/>
              <a:t>Complete disappearance of the periodontal space . Uneven root surface contour (Moth-eaten appearance)</a:t>
            </a:r>
          </a:p>
          <a:p>
            <a:pPr lvl="1">
              <a:lnSpc>
                <a:spcPct val="150000"/>
              </a:lnSpc>
              <a:buFont typeface="Wingdings" panose="05000000000000000000" pitchFamily="2" charset="2"/>
              <a:buChar char="§"/>
            </a:pPr>
            <a:r>
              <a:rPr lang="en-US" dirty="0"/>
              <a:t>No radiolucency observed at resorption site</a:t>
            </a:r>
          </a:p>
          <a:p>
            <a:pPr marL="457200" lvl="1" indent="0">
              <a:lnSpc>
                <a:spcPct val="150000"/>
              </a:lnSpc>
              <a:buNone/>
            </a:pPr>
            <a:endParaRPr lang="en-US" dirty="0"/>
          </a:p>
          <a:p>
            <a:pPr>
              <a:lnSpc>
                <a:spcPct val="150000"/>
              </a:lnSpc>
            </a:pPr>
            <a:r>
              <a:rPr lang="en-US" b="1" u="sng" dirty="0"/>
              <a:t>HISTOLOGIC EVALUATION</a:t>
            </a:r>
          </a:p>
          <a:p>
            <a:pPr lvl="1">
              <a:lnSpc>
                <a:spcPct val="150000"/>
              </a:lnSpc>
              <a:buFont typeface="Wingdings" panose="05000000000000000000" pitchFamily="2" charset="2"/>
              <a:buChar char="§"/>
            </a:pPr>
            <a:r>
              <a:rPr lang="en-US" dirty="0"/>
              <a:t>Union between bone and root without intervening connective tissue</a:t>
            </a:r>
          </a:p>
          <a:p>
            <a:pPr marL="0" indent="0">
              <a:lnSpc>
                <a:spcPct val="150000"/>
              </a:lnSpc>
              <a:buNone/>
            </a:pPr>
            <a:endParaRPr lang="en-US" dirty="0"/>
          </a:p>
        </p:txBody>
      </p:sp>
    </p:spTree>
    <p:extLst>
      <p:ext uri="{BB962C8B-B14F-4D97-AF65-F5344CB8AC3E}">
        <p14:creationId xmlns:p14="http://schemas.microsoft.com/office/powerpoint/2010/main" val="3457232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1"/>
            <a:ext cx="10972800" cy="5668966"/>
          </a:xfrm>
        </p:spPr>
        <p:txBody>
          <a:bodyPr>
            <a:normAutofit/>
          </a:bodyPr>
          <a:lstStyle/>
          <a:p>
            <a:pPr>
              <a:lnSpc>
                <a:spcPct val="150000"/>
              </a:lnSpc>
            </a:pPr>
            <a:r>
              <a:rPr lang="en-US" b="1" u="sng" dirty="0"/>
              <a:t>RADIOGRAPHIC EVALUATION</a:t>
            </a:r>
            <a:endParaRPr lang="en-US" u="sng" dirty="0"/>
          </a:p>
          <a:p>
            <a:pPr lvl="1">
              <a:lnSpc>
                <a:spcPct val="150000"/>
              </a:lnSpc>
              <a:buFont typeface="Wingdings" panose="05000000000000000000" pitchFamily="2" charset="2"/>
              <a:buChar char="§"/>
            </a:pPr>
            <a:r>
              <a:rPr lang="en-US" dirty="0"/>
              <a:t>Complete disappearance of the periodontal space . Uneven root surface contour (Moth-eaten appearance)</a:t>
            </a:r>
          </a:p>
          <a:p>
            <a:pPr lvl="1">
              <a:lnSpc>
                <a:spcPct val="150000"/>
              </a:lnSpc>
              <a:buFont typeface="Wingdings" panose="05000000000000000000" pitchFamily="2" charset="2"/>
              <a:buChar char="§"/>
            </a:pPr>
            <a:r>
              <a:rPr lang="en-US" dirty="0"/>
              <a:t>No radiolucency observed at resorption site</a:t>
            </a:r>
          </a:p>
          <a:p>
            <a:pPr marL="457200" lvl="1" indent="0">
              <a:lnSpc>
                <a:spcPct val="150000"/>
              </a:lnSpc>
              <a:buNone/>
            </a:pPr>
            <a:endParaRPr lang="en-US" dirty="0"/>
          </a:p>
          <a:p>
            <a:pPr>
              <a:lnSpc>
                <a:spcPct val="150000"/>
              </a:lnSpc>
            </a:pPr>
            <a:r>
              <a:rPr lang="en-US" b="1" u="sng" dirty="0"/>
              <a:t>HISTOLOGIC EVALUATION</a:t>
            </a:r>
          </a:p>
          <a:p>
            <a:pPr lvl="1">
              <a:lnSpc>
                <a:spcPct val="150000"/>
              </a:lnSpc>
              <a:buFont typeface="Wingdings" panose="05000000000000000000" pitchFamily="2" charset="2"/>
              <a:buChar char="§"/>
            </a:pPr>
            <a:r>
              <a:rPr lang="en-US" dirty="0"/>
              <a:t>Union between bone and root without intervening connective tissue</a:t>
            </a:r>
          </a:p>
          <a:p>
            <a:pPr marL="0" indent="0">
              <a:lnSpc>
                <a:spcPct val="150000"/>
              </a:lnSpc>
              <a:buNone/>
            </a:pPr>
            <a:endParaRPr lang="en-US" dirty="0"/>
          </a:p>
        </p:txBody>
      </p:sp>
    </p:spTree>
    <p:extLst>
      <p:ext uri="{BB962C8B-B14F-4D97-AF65-F5344CB8AC3E}">
        <p14:creationId xmlns:p14="http://schemas.microsoft.com/office/powerpoint/2010/main" val="1022126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457200"/>
            <a:ext cx="5638800" cy="6019800"/>
          </a:xfrm>
        </p:spPr>
        <p:txBody>
          <a:bodyPr>
            <a:normAutofit fontScale="85000" lnSpcReduction="20000"/>
          </a:bodyPr>
          <a:lstStyle/>
          <a:p>
            <a:pPr lvl="0">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Introduction </a:t>
            </a:r>
          </a:p>
          <a:p>
            <a:pPr lvl="0">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Definition</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History </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Classifications  </a:t>
            </a:r>
          </a:p>
          <a:p>
            <a:pPr lvl="0">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Mechanism of resorption</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Regulatory factors</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Systemic regulatory factors</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Local regulatory factors</a:t>
            </a:r>
          </a:p>
          <a:p>
            <a:pPr>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Resorption due to systemic causes  </a:t>
            </a:r>
          </a:p>
          <a:p>
            <a:pPr lvl="0">
              <a:lnSpc>
                <a:spcPct val="150000"/>
              </a:lnSpc>
              <a:buFont typeface="Wingdings" panose="05000000000000000000" pitchFamily="2" charset="2"/>
              <a:buChar char="Ø"/>
            </a:pPr>
            <a:r>
              <a:rPr lang="en-US" b="1" dirty="0">
                <a:latin typeface="Aharoni" panose="02010803020104030203" pitchFamily="2" charset="-79"/>
                <a:cs typeface="Aharoni" panose="02010803020104030203" pitchFamily="2" charset="-79"/>
              </a:rPr>
              <a:t>Resorption  due to local </a:t>
            </a:r>
            <a:r>
              <a:rPr lang="en-US" b="1" dirty="0"/>
              <a:t>causes</a:t>
            </a:r>
          </a:p>
        </p:txBody>
      </p:sp>
      <p:sp>
        <p:nvSpPr>
          <p:cNvPr id="6" name="TextBox 5"/>
          <p:cNvSpPr txBox="1"/>
          <p:nvPr/>
        </p:nvSpPr>
        <p:spPr>
          <a:xfrm>
            <a:off x="6324600" y="45720"/>
            <a:ext cx="3810000" cy="707886"/>
          </a:xfrm>
          <a:prstGeom prst="rect">
            <a:avLst/>
          </a:prstGeom>
          <a:noFill/>
        </p:spPr>
        <p:txBody>
          <a:bodyPr wrap="square" rtlCol="0">
            <a:spAutoFit/>
          </a:bodyPr>
          <a:lstStyle/>
          <a:p>
            <a:pPr algn="ctr"/>
            <a:r>
              <a:rPr lang="en-US" sz="4000" b="1" dirty="0">
                <a:latin typeface="Aharoni" panose="02010803020104030203" pitchFamily="2" charset="-79"/>
                <a:cs typeface="Aharoni" panose="02010803020104030203" pitchFamily="2" charset="-79"/>
              </a:rPr>
              <a:t>CONTENTS </a:t>
            </a:r>
          </a:p>
        </p:txBody>
      </p:sp>
      <p:sp>
        <p:nvSpPr>
          <p:cNvPr id="3" name="Rectangle 2"/>
          <p:cNvSpPr/>
          <p:nvPr/>
        </p:nvSpPr>
        <p:spPr>
          <a:xfrm>
            <a:off x="6972300" y="1295400"/>
            <a:ext cx="4953000" cy="3970318"/>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sz="2400" dirty="0">
                <a:solidFill>
                  <a:schemeClr val="tx2"/>
                </a:solidFill>
                <a:latin typeface="Aharoni" panose="02010803020104030203" pitchFamily="2" charset="-79"/>
                <a:cs typeface="Aharoni" panose="02010803020104030203" pitchFamily="2" charset="-79"/>
              </a:rPr>
              <a:t>Problems in working length determination</a:t>
            </a:r>
          </a:p>
          <a:p>
            <a:pPr marL="285750" indent="-285750">
              <a:lnSpc>
                <a:spcPct val="150000"/>
              </a:lnSpc>
              <a:buFont typeface="Wingdings" panose="05000000000000000000" pitchFamily="2" charset="2"/>
              <a:buChar char="Ø"/>
            </a:pPr>
            <a:r>
              <a:rPr lang="en-US" sz="2400" dirty="0">
                <a:solidFill>
                  <a:schemeClr val="tx2"/>
                </a:solidFill>
                <a:latin typeface="Aharoni" panose="02010803020104030203" pitchFamily="2" charset="-79"/>
                <a:cs typeface="Aharoni" panose="02010803020104030203" pitchFamily="2" charset="-79"/>
              </a:rPr>
              <a:t>Role of </a:t>
            </a:r>
            <a:r>
              <a:rPr lang="en-US" sz="2400" dirty="0" err="1">
                <a:solidFill>
                  <a:schemeClr val="tx2"/>
                </a:solidFill>
                <a:latin typeface="Aharoni" panose="02010803020104030203" pitchFamily="2" charset="-79"/>
                <a:cs typeface="Aharoni" panose="02010803020104030203" pitchFamily="2" charset="-79"/>
              </a:rPr>
              <a:t>emdogain</a:t>
            </a:r>
            <a:endParaRPr lang="en-US" sz="2400" dirty="0">
              <a:solidFill>
                <a:schemeClr val="tx2"/>
              </a:solidFill>
              <a:latin typeface="Aharoni" panose="02010803020104030203" pitchFamily="2" charset="-79"/>
              <a:cs typeface="Aharoni" panose="02010803020104030203" pitchFamily="2" charset="-79"/>
            </a:endParaRPr>
          </a:p>
          <a:p>
            <a:pPr marL="285750" indent="-285750">
              <a:lnSpc>
                <a:spcPct val="150000"/>
              </a:lnSpc>
              <a:buFont typeface="Wingdings" panose="05000000000000000000" pitchFamily="2" charset="2"/>
              <a:buChar char="Ø"/>
            </a:pPr>
            <a:r>
              <a:rPr lang="en-US" sz="2400" dirty="0">
                <a:solidFill>
                  <a:schemeClr val="tx2"/>
                </a:solidFill>
                <a:latin typeface="Aharoni" panose="02010803020104030203" pitchFamily="2" charset="-79"/>
                <a:cs typeface="Aharoni" panose="02010803020104030203" pitchFamily="2" charset="-79"/>
              </a:rPr>
              <a:t>Periodontal regeneration </a:t>
            </a:r>
          </a:p>
          <a:p>
            <a:pPr marL="285750" indent="-285750">
              <a:lnSpc>
                <a:spcPct val="150000"/>
              </a:lnSpc>
              <a:buFont typeface="Wingdings" panose="05000000000000000000" pitchFamily="2" charset="2"/>
              <a:buChar char="Ø"/>
            </a:pPr>
            <a:r>
              <a:rPr lang="en-US" sz="2400" dirty="0">
                <a:solidFill>
                  <a:schemeClr val="tx2"/>
                </a:solidFill>
                <a:latin typeface="Aharoni" panose="02010803020104030203" pitchFamily="2" charset="-79"/>
                <a:cs typeface="Aharoni" panose="02010803020104030203" pitchFamily="2" charset="-79"/>
              </a:rPr>
              <a:t>Repair of resorption</a:t>
            </a:r>
          </a:p>
          <a:p>
            <a:pPr marL="285750" indent="-285750">
              <a:lnSpc>
                <a:spcPct val="150000"/>
              </a:lnSpc>
              <a:buFont typeface="Wingdings" panose="05000000000000000000" pitchFamily="2" charset="2"/>
              <a:buChar char="Ø"/>
            </a:pPr>
            <a:r>
              <a:rPr lang="en-US" sz="2400" dirty="0">
                <a:solidFill>
                  <a:schemeClr val="tx2"/>
                </a:solidFill>
                <a:latin typeface="Aharoni" panose="02010803020104030203" pitchFamily="2" charset="-79"/>
                <a:cs typeface="Aharoni" panose="02010803020104030203" pitchFamily="2" charset="-79"/>
              </a:rPr>
              <a:t>Conclusion </a:t>
            </a:r>
          </a:p>
          <a:p>
            <a:pPr marL="285750" indent="-285750">
              <a:lnSpc>
                <a:spcPct val="150000"/>
              </a:lnSpc>
              <a:buFont typeface="Wingdings" panose="05000000000000000000" pitchFamily="2" charset="2"/>
              <a:buChar char="Ø"/>
            </a:pPr>
            <a:r>
              <a:rPr lang="en-US" sz="2400" dirty="0">
                <a:solidFill>
                  <a:schemeClr val="tx2"/>
                </a:solidFill>
                <a:latin typeface="Aharoni" panose="02010803020104030203" pitchFamily="2" charset="-79"/>
                <a:cs typeface="Aharoni" panose="02010803020104030203" pitchFamily="2" charset="-79"/>
              </a:rPr>
              <a:t>References </a:t>
            </a:r>
          </a:p>
        </p:txBody>
      </p:sp>
    </p:spTree>
    <p:extLst>
      <p:ext uri="{BB962C8B-B14F-4D97-AF65-F5344CB8AC3E}">
        <p14:creationId xmlns:p14="http://schemas.microsoft.com/office/powerpoint/2010/main" val="403479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barn(inVertical)">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6400" y="277813"/>
            <a:ext cx="11393714" cy="1463901"/>
          </a:xfrm>
        </p:spPr>
        <p:txBody>
          <a:bodyPr>
            <a:normAutofit/>
          </a:bodyPr>
          <a:lstStyle/>
          <a:p>
            <a:r>
              <a:rPr lang="en-US" sz="3600" b="1" dirty="0">
                <a:solidFill>
                  <a:schemeClr val="tx1"/>
                </a:solidFill>
                <a:effectLst/>
                <a:latin typeface="Times New Roman" panose="02020603050405020304" pitchFamily="18" charset="0"/>
                <a:cs typeface="Times New Roman" panose="02020603050405020304" pitchFamily="18" charset="0"/>
              </a:rPr>
              <a:t>TAKE HOME MESSEGE/ FOR THE TOPIC COVERED (SUMMARY)  </a:t>
            </a:r>
            <a:endParaRPr lang="en-US" sz="3600" b="1" dirty="0">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72795863-2509-495E-A4D3-2D1EB08AA326}" type="slidenum">
              <a:rPr lang="en-US" smtClean="0"/>
              <a:t>30</a:t>
            </a:fld>
            <a:endParaRPr lang="en-US"/>
          </a:p>
        </p:txBody>
      </p:sp>
      <p:sp>
        <p:nvSpPr>
          <p:cNvPr id="4" name="TextBox 3">
            <a:extLst>
              <a:ext uri="{FF2B5EF4-FFF2-40B4-BE49-F238E27FC236}">
                <a16:creationId xmlns:a16="http://schemas.microsoft.com/office/drawing/2014/main" id="{035F8C54-BD8F-6AE2-626F-F7A627B18BC2}"/>
              </a:ext>
            </a:extLst>
          </p:cNvPr>
          <p:cNvSpPr txBox="1"/>
          <p:nvPr/>
        </p:nvSpPr>
        <p:spPr>
          <a:xfrm>
            <a:off x="1376517" y="2370408"/>
            <a:ext cx="6213986" cy="2117183"/>
          </a:xfrm>
          <a:prstGeom prst="rect">
            <a:avLst/>
          </a:prstGeom>
          <a:noFill/>
        </p:spPr>
        <p:txBody>
          <a:bodyPr wrap="square">
            <a:spAutoFit/>
          </a:bodyPr>
          <a:lstStyle/>
          <a:p>
            <a:pPr lvl="0" rtl="0">
              <a:lnSpc>
                <a:spcPct val="150000"/>
              </a:lnSpc>
            </a:pPr>
            <a:r>
              <a:rPr lang="en-US" dirty="0"/>
              <a:t>Tooth resorption is a perplexing problem for all dental practitioners. The etiologic factors are vague, diagnoses are educated guesses, and often the chosen treatment does not prevent the rapid disappearance of the calcified dental tissues.</a:t>
            </a:r>
          </a:p>
        </p:txBody>
      </p:sp>
    </p:spTree>
    <p:extLst>
      <p:ext uri="{BB962C8B-B14F-4D97-AF65-F5344CB8AC3E}">
        <p14:creationId xmlns:p14="http://schemas.microsoft.com/office/powerpoint/2010/main" val="556923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232229"/>
            <a:ext cx="10515600" cy="1458459"/>
          </a:xfrm>
        </p:spPr>
        <p:txBody>
          <a:bodyPr/>
          <a:lstStyle/>
          <a:p>
            <a:r>
              <a:rPr lang="en-US" dirty="0">
                <a:latin typeface="Times New Roman" panose="02020603050405020304" pitchFamily="18" charset="0"/>
                <a:cs typeface="Times New Roman" panose="02020603050405020304" pitchFamily="18" charset="0"/>
              </a:rPr>
              <a:t>Question &amp; Answer Session</a:t>
            </a:r>
            <a:endParaRPr lang="en-US" sz="2400" dirty="0"/>
          </a:p>
        </p:txBody>
      </p:sp>
      <p:sp>
        <p:nvSpPr>
          <p:cNvPr id="2" name="Slide Number Placeholder 1"/>
          <p:cNvSpPr>
            <a:spLocks noGrp="1"/>
          </p:cNvSpPr>
          <p:nvPr>
            <p:ph type="sldNum" sz="quarter" idx="12"/>
          </p:nvPr>
        </p:nvSpPr>
        <p:spPr/>
        <p:txBody>
          <a:bodyPr/>
          <a:lstStyle/>
          <a:p>
            <a:fld id="{72795863-2509-495E-A4D3-2D1EB08AA326}" type="slidenum">
              <a:rPr lang="en-US" smtClean="0"/>
              <a:t>31</a:t>
            </a:fld>
            <a:endParaRPr lang="en-US"/>
          </a:p>
        </p:txBody>
      </p:sp>
      <p:sp>
        <p:nvSpPr>
          <p:cNvPr id="4" name="TextBox 3"/>
          <p:cNvSpPr txBox="1"/>
          <p:nvPr/>
        </p:nvSpPr>
        <p:spPr>
          <a:xfrm>
            <a:off x="1204685" y="2902857"/>
            <a:ext cx="9231085" cy="2308324"/>
          </a:xfrm>
          <a:prstGeom prst="rect">
            <a:avLst/>
          </a:prstGeom>
          <a:noFill/>
        </p:spPr>
        <p:txBody>
          <a:bodyPr wrap="square" rtlCol="0">
            <a:spAutoFit/>
          </a:bodyPr>
          <a:lstStyle/>
          <a:p>
            <a:pPr marL="457200" indent="-457200">
              <a:buAutoNum type="arabicPeriod"/>
            </a:pPr>
            <a:r>
              <a:rPr lang="en-US" sz="2400" dirty="0"/>
              <a:t>Write a short note on repair of resorption.</a:t>
            </a:r>
          </a:p>
          <a:p>
            <a:pPr marL="457200" indent="-457200">
              <a:buAutoNum type="arabicPeriod"/>
            </a:pPr>
            <a:r>
              <a:rPr lang="en-US" sz="2400" dirty="0"/>
              <a:t>Short note on idiopathic resorption.</a:t>
            </a:r>
          </a:p>
          <a:p>
            <a:pPr marL="457200" indent="-457200">
              <a:buAutoNum type="arabicPeriod"/>
            </a:pPr>
            <a:r>
              <a:rPr lang="en-US" sz="2400" dirty="0"/>
              <a:t>Short note on internal inflammatory resorption.</a:t>
            </a:r>
          </a:p>
          <a:p>
            <a:pPr marL="457200" indent="-457200">
              <a:buAutoNum type="arabicPeriod"/>
            </a:pPr>
            <a:r>
              <a:rPr lang="en-US" sz="2400" dirty="0"/>
              <a:t>Write in brief classification of resorption.</a:t>
            </a:r>
          </a:p>
          <a:p>
            <a:pPr marL="457200" indent="-457200">
              <a:buAutoNum type="arabicPeriod"/>
            </a:pPr>
            <a:endParaRPr lang="en-US" sz="2400" dirty="0"/>
          </a:p>
          <a:p>
            <a:pPr marL="457200" indent="-457200">
              <a:buAutoNum type="arabicPeriod"/>
            </a:pPr>
            <a:endParaRPr lang="en-US" sz="2400" dirty="0"/>
          </a:p>
        </p:txBody>
      </p:sp>
    </p:spTree>
    <p:extLst>
      <p:ext uri="{BB962C8B-B14F-4D97-AF65-F5344CB8AC3E}">
        <p14:creationId xmlns:p14="http://schemas.microsoft.com/office/powerpoint/2010/main" val="2287409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9105"/>
            <a:ext cx="12192000" cy="6891867"/>
          </a:xfrm>
          <a:prstGeom prst="rect">
            <a:avLst/>
          </a:prstGeom>
        </p:spPr>
      </p:pic>
      <p:sp>
        <p:nvSpPr>
          <p:cNvPr id="2" name="Title 1"/>
          <p:cNvSpPr>
            <a:spLocks noGrp="1"/>
          </p:cNvSpPr>
          <p:nvPr>
            <p:ph type="title"/>
          </p:nvPr>
        </p:nvSpPr>
        <p:spPr>
          <a:xfrm>
            <a:off x="5486400" y="1752600"/>
            <a:ext cx="4927600" cy="914400"/>
          </a:xfrm>
        </p:spPr>
        <p:style>
          <a:lnRef idx="2">
            <a:schemeClr val="accent1"/>
          </a:lnRef>
          <a:fillRef idx="1">
            <a:schemeClr val="lt1"/>
          </a:fillRef>
          <a:effectRef idx="0">
            <a:schemeClr val="accent1"/>
          </a:effectRef>
          <a:fontRef idx="minor">
            <a:schemeClr val="dk1"/>
          </a:fontRef>
        </p:style>
        <p:txBody>
          <a:bodyPr/>
          <a:lstStyle/>
          <a:p>
            <a:r>
              <a:rPr lang="en-US" b="1" dirty="0">
                <a:solidFill>
                  <a:srgbClr val="C00000"/>
                </a:solidFill>
                <a:effectLst>
                  <a:outerShdw blurRad="38100" dist="38100" dir="2700000" algn="tl">
                    <a:srgbClr val="000000">
                      <a:alpha val="43137"/>
                    </a:srgbClr>
                  </a:outerShdw>
                </a:effectLst>
              </a:rPr>
              <a:t>REFERENCES</a:t>
            </a:r>
          </a:p>
        </p:txBody>
      </p:sp>
    </p:spTree>
    <p:extLst>
      <p:ext uri="{BB962C8B-B14F-4D97-AF65-F5344CB8AC3E}">
        <p14:creationId xmlns:p14="http://schemas.microsoft.com/office/powerpoint/2010/main" val="2555840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11506200" cy="6248400"/>
          </a:xfrm>
        </p:spPr>
        <p:txBody>
          <a:bodyPr>
            <a:normAutofit fontScale="62500" lnSpcReduction="20000"/>
          </a:bodyPr>
          <a:lstStyle/>
          <a:p>
            <a:pPr lvl="0">
              <a:lnSpc>
                <a:spcPct val="200000"/>
              </a:lnSpc>
            </a:pPr>
            <a:r>
              <a:rPr lang="en-US" dirty="0">
                <a:solidFill>
                  <a:schemeClr val="tx1"/>
                </a:solidFill>
                <a:latin typeface="Andalus" panose="02020603050405020304" pitchFamily="18" charset="-78"/>
                <a:cs typeface="Andalus" panose="02020603050405020304" pitchFamily="18" charset="-78"/>
              </a:rPr>
              <a:t>Martin Trope, Noah </a:t>
            </a:r>
            <a:r>
              <a:rPr lang="en-US" dirty="0" err="1">
                <a:solidFill>
                  <a:schemeClr val="tx1"/>
                </a:solidFill>
                <a:latin typeface="Andalus" panose="02020603050405020304" pitchFamily="18" charset="-78"/>
                <a:cs typeface="Andalus" panose="02020603050405020304" pitchFamily="18" charset="-78"/>
              </a:rPr>
              <a:t>Chivian</a:t>
            </a:r>
            <a:r>
              <a:rPr lang="en-US" dirty="0">
                <a:solidFill>
                  <a:schemeClr val="tx1"/>
                </a:solidFill>
                <a:latin typeface="Andalus" panose="02020603050405020304" pitchFamily="18" charset="-78"/>
                <a:cs typeface="Andalus" panose="02020603050405020304" pitchFamily="18" charset="-78"/>
              </a:rPr>
              <a:t> ; Root Resorption : Pathways of Pulp Cohen and Burns, 6</a:t>
            </a:r>
            <a:r>
              <a:rPr lang="en-US" baseline="30000" dirty="0">
                <a:solidFill>
                  <a:schemeClr val="tx1"/>
                </a:solidFill>
                <a:latin typeface="Andalus" panose="02020603050405020304" pitchFamily="18" charset="-78"/>
                <a:cs typeface="Andalus" panose="02020603050405020304" pitchFamily="18" charset="-78"/>
              </a:rPr>
              <a:t>th</a:t>
            </a:r>
            <a:r>
              <a:rPr lang="en-US" dirty="0">
                <a:solidFill>
                  <a:schemeClr val="tx1"/>
                </a:solidFill>
                <a:latin typeface="Andalus" panose="02020603050405020304" pitchFamily="18" charset="-78"/>
                <a:cs typeface="Andalus" panose="02020603050405020304" pitchFamily="18" charset="-78"/>
              </a:rPr>
              <a:t> Edition. </a:t>
            </a:r>
          </a:p>
          <a:p>
            <a:pPr lvl="0">
              <a:lnSpc>
                <a:spcPct val="200000"/>
              </a:lnSpc>
            </a:pPr>
            <a:r>
              <a:rPr lang="en-US" dirty="0">
                <a:solidFill>
                  <a:schemeClr val="tx1"/>
                </a:solidFill>
                <a:latin typeface="Andalus" panose="02020603050405020304" pitchFamily="18" charset="-78"/>
                <a:cs typeface="Andalus" panose="02020603050405020304" pitchFamily="18" charset="-78"/>
              </a:rPr>
              <a:t>Fuss Z, </a:t>
            </a:r>
            <a:r>
              <a:rPr lang="en-US" dirty="0" err="1">
                <a:solidFill>
                  <a:schemeClr val="tx1"/>
                </a:solidFill>
                <a:latin typeface="Andalus" panose="02020603050405020304" pitchFamily="18" charset="-78"/>
                <a:cs typeface="Andalus" panose="02020603050405020304" pitchFamily="18" charset="-78"/>
              </a:rPr>
              <a:t>Tsesis</a:t>
            </a:r>
            <a:r>
              <a:rPr lang="en-US" dirty="0">
                <a:solidFill>
                  <a:schemeClr val="tx1"/>
                </a:solidFill>
                <a:latin typeface="Andalus" panose="02020603050405020304" pitchFamily="18" charset="-78"/>
                <a:cs typeface="Andalus" panose="02020603050405020304" pitchFamily="18" charset="-78"/>
              </a:rPr>
              <a:t> I, Lin S. : Root resorption – diagnosis, classification and treatment choices based on stimulation factors.  Dent </a:t>
            </a:r>
            <a:r>
              <a:rPr lang="en-US" dirty="0" err="1">
                <a:solidFill>
                  <a:schemeClr val="tx1"/>
                </a:solidFill>
                <a:latin typeface="Andalus" panose="02020603050405020304" pitchFamily="18" charset="-78"/>
                <a:cs typeface="Andalus" panose="02020603050405020304" pitchFamily="18" charset="-78"/>
              </a:rPr>
              <a:t>Traumatol</a:t>
            </a:r>
            <a:r>
              <a:rPr lang="en-US" dirty="0">
                <a:solidFill>
                  <a:schemeClr val="tx1"/>
                </a:solidFill>
                <a:latin typeface="Andalus" panose="02020603050405020304" pitchFamily="18" charset="-78"/>
                <a:cs typeface="Andalus" panose="02020603050405020304" pitchFamily="18" charset="-78"/>
              </a:rPr>
              <a:t> 2003:19:175-182. </a:t>
            </a:r>
          </a:p>
          <a:p>
            <a:pPr lvl="0">
              <a:lnSpc>
                <a:spcPct val="200000"/>
              </a:lnSpc>
            </a:pPr>
            <a:r>
              <a:rPr lang="en-US" dirty="0">
                <a:solidFill>
                  <a:schemeClr val="tx1"/>
                </a:solidFill>
                <a:latin typeface="Andalus" panose="02020603050405020304" pitchFamily="18" charset="-78"/>
                <a:cs typeface="Andalus" panose="02020603050405020304" pitchFamily="18" charset="-78"/>
              </a:rPr>
              <a:t>M. </a:t>
            </a:r>
            <a:r>
              <a:rPr lang="en-US" dirty="0" err="1">
                <a:solidFill>
                  <a:schemeClr val="tx1"/>
                </a:solidFill>
                <a:latin typeface="Andalus" panose="02020603050405020304" pitchFamily="18" charset="-78"/>
                <a:cs typeface="Andalus" panose="02020603050405020304" pitchFamily="18" charset="-78"/>
              </a:rPr>
              <a:t>Laux</a:t>
            </a:r>
            <a:r>
              <a:rPr lang="en-US" dirty="0">
                <a:solidFill>
                  <a:schemeClr val="tx1"/>
                </a:solidFill>
                <a:latin typeface="Andalus" panose="02020603050405020304" pitchFamily="18" charset="-78"/>
                <a:cs typeface="Andalus" panose="02020603050405020304" pitchFamily="18" charset="-78"/>
              </a:rPr>
              <a:t>, P.V. Abbott, G. </a:t>
            </a:r>
            <a:r>
              <a:rPr lang="en-US" dirty="0" err="1">
                <a:solidFill>
                  <a:schemeClr val="tx1"/>
                </a:solidFill>
                <a:latin typeface="Andalus" panose="02020603050405020304" pitchFamily="18" charset="-78"/>
                <a:cs typeface="Andalus" panose="02020603050405020304" pitchFamily="18" charset="-78"/>
              </a:rPr>
              <a:t>Pajarola</a:t>
            </a:r>
            <a:r>
              <a:rPr lang="en-US" dirty="0">
                <a:solidFill>
                  <a:schemeClr val="tx1"/>
                </a:solidFill>
                <a:latin typeface="Andalus" panose="02020603050405020304" pitchFamily="18" charset="-78"/>
                <a:cs typeface="Andalus" panose="02020603050405020304" pitchFamily="18" charset="-78"/>
              </a:rPr>
              <a:t> and P.N.R. Nair : Apical inflammatory root resorption : a correlative radiographic and histological assessment : International Endodontic Journal , 33, 483-493, 2000.</a:t>
            </a:r>
          </a:p>
          <a:p>
            <a:pPr lvl="0">
              <a:lnSpc>
                <a:spcPct val="200000"/>
              </a:lnSpc>
            </a:pPr>
            <a:r>
              <a:rPr lang="en-US" dirty="0">
                <a:solidFill>
                  <a:schemeClr val="tx1"/>
                </a:solidFill>
                <a:latin typeface="Andalus" panose="02020603050405020304" pitchFamily="18" charset="-78"/>
                <a:cs typeface="Andalus" panose="02020603050405020304" pitchFamily="18" charset="-78"/>
              </a:rPr>
              <a:t>Ne RP, Witherspoon DE, </a:t>
            </a:r>
            <a:r>
              <a:rPr lang="en-US" dirty="0" err="1">
                <a:solidFill>
                  <a:schemeClr val="tx1"/>
                </a:solidFill>
                <a:latin typeface="Andalus" panose="02020603050405020304" pitchFamily="18" charset="-78"/>
                <a:cs typeface="Andalus" panose="02020603050405020304" pitchFamily="18" charset="-78"/>
              </a:rPr>
              <a:t>Glutman</a:t>
            </a:r>
            <a:r>
              <a:rPr lang="en-US" dirty="0">
                <a:solidFill>
                  <a:schemeClr val="tx1"/>
                </a:solidFill>
                <a:latin typeface="Andalus" panose="02020603050405020304" pitchFamily="18" charset="-78"/>
                <a:cs typeface="Andalus" panose="02020603050405020304" pitchFamily="18" charset="-78"/>
              </a:rPr>
              <a:t> JL: Tooth resorption.  Quintessence Int. 30:9-25, 1999. </a:t>
            </a:r>
          </a:p>
          <a:p>
            <a:pPr lvl="0">
              <a:lnSpc>
                <a:spcPct val="200000"/>
              </a:lnSpc>
            </a:pPr>
            <a:r>
              <a:rPr lang="en-US" dirty="0">
                <a:solidFill>
                  <a:schemeClr val="tx1"/>
                </a:solidFill>
                <a:latin typeface="Andalus" panose="02020603050405020304" pitchFamily="18" charset="-78"/>
                <a:cs typeface="Andalus" panose="02020603050405020304" pitchFamily="18" charset="-78"/>
              </a:rPr>
              <a:t>J.O. </a:t>
            </a:r>
            <a:r>
              <a:rPr lang="en-US" dirty="0" err="1">
                <a:solidFill>
                  <a:schemeClr val="tx1"/>
                </a:solidFill>
                <a:latin typeface="Andalus" panose="02020603050405020304" pitchFamily="18" charset="-78"/>
                <a:cs typeface="Andalus" panose="02020603050405020304" pitchFamily="18" charset="-78"/>
              </a:rPr>
              <a:t>Andreasen</a:t>
            </a:r>
            <a:r>
              <a:rPr lang="en-US" dirty="0">
                <a:solidFill>
                  <a:schemeClr val="tx1"/>
                </a:solidFill>
                <a:latin typeface="Andalus" panose="02020603050405020304" pitchFamily="18" charset="-78"/>
                <a:cs typeface="Andalus" panose="02020603050405020304" pitchFamily="18" charset="-78"/>
              </a:rPr>
              <a:t> : Response of oral tissues to trauma.   M. </a:t>
            </a:r>
            <a:r>
              <a:rPr lang="en-US" dirty="0" err="1">
                <a:solidFill>
                  <a:schemeClr val="tx1"/>
                </a:solidFill>
                <a:latin typeface="Andalus" panose="02020603050405020304" pitchFamily="18" charset="-78"/>
                <a:cs typeface="Andalus" panose="02020603050405020304" pitchFamily="18" charset="-78"/>
              </a:rPr>
              <a:t>Torabinejad</a:t>
            </a:r>
            <a:r>
              <a:rPr lang="en-US" dirty="0">
                <a:solidFill>
                  <a:schemeClr val="tx1"/>
                </a:solidFill>
                <a:latin typeface="Andalus" panose="02020603050405020304" pitchFamily="18" charset="-78"/>
                <a:cs typeface="Andalus" panose="02020603050405020304" pitchFamily="18" charset="-78"/>
              </a:rPr>
              <a:t> and R.D. </a:t>
            </a:r>
            <a:r>
              <a:rPr lang="en-US" dirty="0" err="1">
                <a:solidFill>
                  <a:schemeClr val="tx1"/>
                </a:solidFill>
                <a:latin typeface="Andalus" panose="02020603050405020304" pitchFamily="18" charset="-78"/>
                <a:cs typeface="Andalus" panose="02020603050405020304" pitchFamily="18" charset="-78"/>
              </a:rPr>
              <a:t>Finkelman</a:t>
            </a:r>
            <a:r>
              <a:rPr lang="en-US" dirty="0">
                <a:solidFill>
                  <a:schemeClr val="tx1"/>
                </a:solidFill>
                <a:latin typeface="Andalus" panose="02020603050405020304" pitchFamily="18" charset="-78"/>
                <a:cs typeface="Andalus" panose="02020603050405020304" pitchFamily="18" charset="-78"/>
              </a:rPr>
              <a:t>, inflammation and mediators of hard tissue resorption.</a:t>
            </a:r>
          </a:p>
        </p:txBody>
      </p:sp>
    </p:spTree>
    <p:extLst>
      <p:ext uri="{BB962C8B-B14F-4D97-AF65-F5344CB8AC3E}">
        <p14:creationId xmlns:p14="http://schemas.microsoft.com/office/powerpoint/2010/main" val="123132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0.tqn.com/d/jobsearch/1/7/z/M/formalthankyo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
            <a:ext cx="12192000" cy="688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28600"/>
          <a:ext cx="112776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829800" y="304800"/>
            <a:ext cx="2057400" cy="40011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Nee et al 1999</a:t>
            </a:r>
          </a:p>
        </p:txBody>
      </p:sp>
    </p:spTree>
    <p:extLst>
      <p:ext uri="{BB962C8B-B14F-4D97-AF65-F5344CB8AC3E}">
        <p14:creationId xmlns:p14="http://schemas.microsoft.com/office/powerpoint/2010/main" val="4058505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haks\Desktop\Seminar\Internal resorption\pics\1\DSCN0304.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65714" t="13461" r="6001" b="21270"/>
          <a:stretch/>
        </p:blipFill>
        <p:spPr bwMode="auto">
          <a:xfrm>
            <a:off x="457200" y="1219200"/>
            <a:ext cx="2832464" cy="4901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762000" y="0"/>
            <a:ext cx="11430000" cy="1417638"/>
          </a:xfrm>
        </p:spPr>
        <p:txBody>
          <a:bodyPr>
            <a:normAutofit fontScale="90000"/>
          </a:bodyPr>
          <a:lstStyle/>
          <a:p>
            <a:r>
              <a:rPr lang="en-US" b="1" u="sng" dirty="0"/>
              <a:t>ROOT CANAL REPLACEMENT RESORPTION </a:t>
            </a:r>
            <a:br>
              <a:rPr lang="en-US" b="1" u="sng" dirty="0"/>
            </a:br>
            <a:r>
              <a:rPr lang="en-US" b="1" u="sng" dirty="0"/>
              <a:t>(METAPLASTIC RESORPTION)</a:t>
            </a:r>
          </a:p>
        </p:txBody>
      </p:sp>
      <p:graphicFrame>
        <p:nvGraphicFramePr>
          <p:cNvPr id="4" name="Content Placeholder 3"/>
          <p:cNvGraphicFramePr>
            <a:graphicFrameLocks noGrp="1"/>
          </p:cNvGraphicFramePr>
          <p:nvPr>
            <p:ph idx="1"/>
          </p:nvPr>
        </p:nvGraphicFramePr>
        <p:xfrm>
          <a:off x="3505200" y="1417638"/>
          <a:ext cx="8686800" cy="5440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27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38ED086C-862B-41EB-8E98-B1E06408A841}"/>
                                            </p:graphicEl>
                                          </p:spTgt>
                                        </p:tgtEl>
                                        <p:attrNameLst>
                                          <p:attrName>style.visibility</p:attrName>
                                        </p:attrNameLst>
                                      </p:cBhvr>
                                      <p:to>
                                        <p:strVal val="visible"/>
                                      </p:to>
                                    </p:set>
                                    <p:animEffect transition="in" filter="barn(inVertical)">
                                      <p:cBhvr>
                                        <p:cTn id="7" dur="500"/>
                                        <p:tgtEl>
                                          <p:spTgt spid="4">
                                            <p:graphicEl>
                                              <a:dgm id="{38ED086C-862B-41EB-8E98-B1E06408A84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847A9825-07A2-48C2-ABCD-98F752E82E48}"/>
                                            </p:graphicEl>
                                          </p:spTgt>
                                        </p:tgtEl>
                                        <p:attrNameLst>
                                          <p:attrName>style.visibility</p:attrName>
                                        </p:attrNameLst>
                                      </p:cBhvr>
                                      <p:to>
                                        <p:strVal val="visible"/>
                                      </p:to>
                                    </p:set>
                                    <p:animEffect transition="in" filter="barn(inVertical)">
                                      <p:cBhvr>
                                        <p:cTn id="12" dur="500"/>
                                        <p:tgtEl>
                                          <p:spTgt spid="4">
                                            <p:graphicEl>
                                              <a:dgm id="{847A9825-07A2-48C2-ABCD-98F752E82E4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graphicEl>
                                              <a:dgm id="{4DA9304E-3D8F-4A61-9B19-47195E3918CE}"/>
                                            </p:graphicEl>
                                          </p:spTgt>
                                        </p:tgtEl>
                                        <p:attrNameLst>
                                          <p:attrName>style.visibility</p:attrName>
                                        </p:attrNameLst>
                                      </p:cBhvr>
                                      <p:to>
                                        <p:strVal val="visible"/>
                                      </p:to>
                                    </p:set>
                                    <p:animEffect transition="in" filter="barn(inVertical)">
                                      <p:cBhvr>
                                        <p:cTn id="17" dur="500"/>
                                        <p:tgtEl>
                                          <p:spTgt spid="4">
                                            <p:graphicEl>
                                              <a:dgm id="{4DA9304E-3D8F-4A61-9B19-47195E3918C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graphicEl>
                                              <a:dgm id="{58886E75-A228-4A06-A51F-6A8CA9EE22AA}"/>
                                            </p:graphicEl>
                                          </p:spTgt>
                                        </p:tgtEl>
                                        <p:attrNameLst>
                                          <p:attrName>style.visibility</p:attrName>
                                        </p:attrNameLst>
                                      </p:cBhvr>
                                      <p:to>
                                        <p:strVal val="visible"/>
                                      </p:to>
                                    </p:set>
                                    <p:animEffect transition="in" filter="barn(inVertical)">
                                      <p:cBhvr>
                                        <p:cTn id="22" dur="500"/>
                                        <p:tgtEl>
                                          <p:spTgt spid="4">
                                            <p:graphicEl>
                                              <a:dgm id="{58886E75-A228-4A06-A51F-6A8CA9EE22A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Chaks\Desktop\Seminar\Internal resorption\pics\1\DSCN0415.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5300"/>
                    </a14:imgEffect>
                    <a14:imgEffect>
                      <a14:saturation sat="200000"/>
                    </a14:imgEffect>
                  </a14:imgLayer>
                </a14:imgProps>
              </a:ext>
              <a:ext uri="{28A0092B-C50C-407E-A947-70E740481C1C}">
                <a14:useLocalDpi xmlns:a14="http://schemas.microsoft.com/office/drawing/2010/main" val="0"/>
              </a:ext>
            </a:extLst>
          </a:blip>
          <a:srcRect l="38761" t="14604" r="33905" b="21269"/>
          <a:stretch/>
        </p:blipFill>
        <p:spPr bwMode="auto">
          <a:xfrm>
            <a:off x="8382000" y="990600"/>
            <a:ext cx="3657600" cy="5726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609600" y="0"/>
            <a:ext cx="9601200" cy="1143000"/>
          </a:xfrm>
        </p:spPr>
        <p:txBody>
          <a:bodyPr>
            <a:normAutofit fontScale="90000"/>
          </a:bodyPr>
          <a:lstStyle/>
          <a:p>
            <a:r>
              <a:rPr lang="en-US" b="1" u="sng" dirty="0"/>
              <a:t>INTERNAL INFLAMMATORY RESORPTION</a:t>
            </a:r>
          </a:p>
        </p:txBody>
      </p:sp>
      <p:graphicFrame>
        <p:nvGraphicFramePr>
          <p:cNvPr id="4" name="Content Placeholder 3"/>
          <p:cNvGraphicFramePr>
            <a:graphicFrameLocks noGrp="1"/>
          </p:cNvGraphicFramePr>
          <p:nvPr>
            <p:ph idx="1"/>
          </p:nvPr>
        </p:nvGraphicFramePr>
        <p:xfrm>
          <a:off x="152400" y="1201150"/>
          <a:ext cx="83058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345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BDF929BC-98B1-4D15-952E-55B39CBE8CE8}"/>
                                            </p:graphicEl>
                                          </p:spTgt>
                                        </p:tgtEl>
                                        <p:attrNameLst>
                                          <p:attrName>style.visibility</p:attrName>
                                        </p:attrNameLst>
                                      </p:cBhvr>
                                      <p:to>
                                        <p:strVal val="visible"/>
                                      </p:to>
                                    </p:set>
                                    <p:animEffect transition="in" filter="barn(inVertical)">
                                      <p:cBhvr>
                                        <p:cTn id="7" dur="500"/>
                                        <p:tgtEl>
                                          <p:spTgt spid="4">
                                            <p:graphicEl>
                                              <a:dgm id="{BDF929BC-98B1-4D15-952E-55B39CBE8CE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8963A48E-7DD5-4338-BD44-99FC70A08B61}"/>
                                            </p:graphicEl>
                                          </p:spTgt>
                                        </p:tgtEl>
                                        <p:attrNameLst>
                                          <p:attrName>style.visibility</p:attrName>
                                        </p:attrNameLst>
                                      </p:cBhvr>
                                      <p:to>
                                        <p:strVal val="visible"/>
                                      </p:to>
                                    </p:set>
                                    <p:animEffect transition="in" filter="barn(inVertical)">
                                      <p:cBhvr>
                                        <p:cTn id="12" dur="500"/>
                                        <p:tgtEl>
                                          <p:spTgt spid="4">
                                            <p:graphicEl>
                                              <a:dgm id="{8963A48E-7DD5-4338-BD44-99FC70A08B6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graphicEl>
                                              <a:dgm id="{1C9BE0C5-C277-44D8-A5B3-F418889A802E}"/>
                                            </p:graphicEl>
                                          </p:spTgt>
                                        </p:tgtEl>
                                        <p:attrNameLst>
                                          <p:attrName>style.visibility</p:attrName>
                                        </p:attrNameLst>
                                      </p:cBhvr>
                                      <p:to>
                                        <p:strVal val="visible"/>
                                      </p:to>
                                    </p:set>
                                    <p:animEffect transition="in" filter="barn(inVertical)">
                                      <p:cBhvr>
                                        <p:cTn id="17" dur="500"/>
                                        <p:tgtEl>
                                          <p:spTgt spid="4">
                                            <p:graphicEl>
                                              <a:dgm id="{1C9BE0C5-C277-44D8-A5B3-F418889A802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graphicEl>
                                              <a:dgm id="{5D5FF589-4BD1-4FD2-882F-FF4B69243002}"/>
                                            </p:graphicEl>
                                          </p:spTgt>
                                        </p:tgtEl>
                                        <p:attrNameLst>
                                          <p:attrName>style.visibility</p:attrName>
                                        </p:attrNameLst>
                                      </p:cBhvr>
                                      <p:to>
                                        <p:strVal val="visible"/>
                                      </p:to>
                                    </p:set>
                                    <p:animEffect transition="in" filter="barn(inVertical)">
                                      <p:cBhvr>
                                        <p:cTn id="22" dur="500"/>
                                        <p:tgtEl>
                                          <p:spTgt spid="4">
                                            <p:graphicEl>
                                              <a:dgm id="{5D5FF589-4BD1-4FD2-882F-FF4B692430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0"/>
            <a:ext cx="8534400" cy="1447800"/>
          </a:xfrm>
        </p:spPr>
        <p:txBody>
          <a:bodyPr>
            <a:noAutofit/>
          </a:bodyPr>
          <a:lstStyle/>
          <a:p>
            <a:r>
              <a:rPr lang="en-US" b="1" dirty="0">
                <a:latin typeface="+mn-lt"/>
              </a:rPr>
              <a:t> </a:t>
            </a:r>
            <a:r>
              <a:rPr lang="en-US" sz="3800" b="1" dirty="0">
                <a:latin typeface="+mn-lt"/>
              </a:rPr>
              <a:t>INTERNAL TUNNELING RESORPTION                                                       </a:t>
            </a:r>
            <a:br>
              <a:rPr lang="en-US" b="1" dirty="0">
                <a:latin typeface="+mn-lt"/>
              </a:rPr>
            </a:br>
            <a:r>
              <a:rPr lang="en-US" b="1" dirty="0">
                <a:latin typeface="+mn-lt"/>
              </a:rPr>
              <a:t>                                    – VARIANT</a:t>
            </a:r>
          </a:p>
        </p:txBody>
      </p:sp>
      <p:sp>
        <p:nvSpPr>
          <p:cNvPr id="3" name="Content Placeholder 2"/>
          <p:cNvSpPr>
            <a:spLocks noGrp="1"/>
          </p:cNvSpPr>
          <p:nvPr>
            <p:ph idx="1"/>
          </p:nvPr>
        </p:nvSpPr>
        <p:spPr>
          <a:xfrm>
            <a:off x="914400" y="2209800"/>
            <a:ext cx="10363200" cy="3657600"/>
          </a:xfrm>
        </p:spPr>
        <p:txBody>
          <a:bodyPr>
            <a:noAutofit/>
          </a:bodyPr>
          <a:lstStyle/>
          <a:p>
            <a:pPr marL="0" indent="0" algn="just">
              <a:lnSpc>
                <a:spcPct val="200000"/>
              </a:lnSpc>
              <a:buNone/>
            </a:pPr>
            <a:r>
              <a:rPr lang="en-US" sz="2200" dirty="0">
                <a:solidFill>
                  <a:schemeClr val="tx1"/>
                </a:solidFill>
              </a:rPr>
              <a:t>       </a:t>
            </a:r>
            <a:r>
              <a:rPr lang="en-US" dirty="0">
                <a:solidFill>
                  <a:schemeClr val="tx1"/>
                </a:solidFill>
              </a:rPr>
              <a:t>Usually found in the </a:t>
            </a:r>
            <a:r>
              <a:rPr lang="en-US" b="1" i="1" dirty="0">
                <a:solidFill>
                  <a:schemeClr val="tx1"/>
                </a:solidFill>
              </a:rPr>
              <a:t>coronal portion </a:t>
            </a:r>
            <a:r>
              <a:rPr lang="en-US" dirty="0">
                <a:solidFill>
                  <a:schemeClr val="tx1"/>
                </a:solidFill>
              </a:rPr>
              <a:t>of </a:t>
            </a:r>
            <a:r>
              <a:rPr lang="en-US" b="1" i="1" dirty="0">
                <a:solidFill>
                  <a:schemeClr val="tx1"/>
                </a:solidFill>
              </a:rPr>
              <a:t>root fractures </a:t>
            </a:r>
            <a:r>
              <a:rPr lang="en-US" dirty="0">
                <a:solidFill>
                  <a:schemeClr val="tx1"/>
                </a:solidFill>
              </a:rPr>
              <a:t>but might also be seen after luxation injuries. The resorption process </a:t>
            </a:r>
            <a:r>
              <a:rPr lang="en-US" b="1" i="1" dirty="0">
                <a:solidFill>
                  <a:schemeClr val="tx1"/>
                </a:solidFill>
              </a:rPr>
              <a:t>tunnels into the dentin </a:t>
            </a:r>
            <a:r>
              <a:rPr lang="en-US" dirty="0">
                <a:solidFill>
                  <a:schemeClr val="tx1"/>
                </a:solidFill>
              </a:rPr>
              <a:t>adjacent to the root canal with concomitant deposition of bone like tissues in some regions. These bone like tissues have the appearance of </a:t>
            </a:r>
            <a:r>
              <a:rPr lang="en-US" dirty="0" err="1">
                <a:solidFill>
                  <a:schemeClr val="tx1"/>
                </a:solidFill>
              </a:rPr>
              <a:t>cancellous</a:t>
            </a:r>
            <a:r>
              <a:rPr lang="en-US" dirty="0">
                <a:solidFill>
                  <a:schemeClr val="tx1"/>
                </a:solidFill>
              </a:rPr>
              <a:t> bone instead of compact bone.</a:t>
            </a:r>
          </a:p>
        </p:txBody>
      </p:sp>
    </p:spTree>
    <p:extLst>
      <p:ext uri="{BB962C8B-B14F-4D97-AF65-F5344CB8AC3E}">
        <p14:creationId xmlns:p14="http://schemas.microsoft.com/office/powerpoint/2010/main" val="300223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bg1"/>
          </a:solidFill>
          <a:ln w="76200">
            <a:solidFill>
              <a:schemeClr val="tx1"/>
            </a:solidFill>
          </a:ln>
          <a:effectLst>
            <a:innerShdw blurRad="7239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2" name="Title 1"/>
          <p:cNvSpPr>
            <a:spLocks noGrp="1"/>
          </p:cNvSpPr>
          <p:nvPr>
            <p:ph type="title"/>
          </p:nvPr>
        </p:nvSpPr>
        <p:spPr>
          <a:xfrm>
            <a:off x="3022502" y="238785"/>
            <a:ext cx="8229600" cy="1066800"/>
          </a:xfrm>
        </p:spPr>
        <p:txBody>
          <a:bodyPr>
            <a:normAutofit fontScale="90000"/>
          </a:bodyPr>
          <a:lstStyle/>
          <a:p>
            <a:br>
              <a:rPr lang="en-US" b="1" u="sng" dirty="0"/>
            </a:br>
            <a:r>
              <a:rPr lang="en-US" b="1" u="sng" dirty="0"/>
              <a:t>COMBINED INTERNAL AND EXTERNAL RESORPTION</a:t>
            </a:r>
            <a:br>
              <a:rPr lang="en-US" b="1" u="sng" dirty="0"/>
            </a:br>
            <a:endParaRPr lang="en-US" b="1" u="sng" dirty="0"/>
          </a:p>
        </p:txBody>
      </p:sp>
      <p:sp>
        <p:nvSpPr>
          <p:cNvPr id="3" name="Content Placeholder 2"/>
          <p:cNvSpPr>
            <a:spLocks noGrp="1"/>
          </p:cNvSpPr>
          <p:nvPr>
            <p:ph idx="1"/>
          </p:nvPr>
        </p:nvSpPr>
        <p:spPr>
          <a:xfrm>
            <a:off x="3773494" y="1404803"/>
            <a:ext cx="7630258" cy="2372189"/>
          </a:xfrm>
        </p:spPr>
        <p:txBody>
          <a:bodyPr/>
          <a:lstStyle/>
          <a:p>
            <a:pPr algn="ctr"/>
            <a:r>
              <a:rPr lang="en-US" dirty="0"/>
              <a:t>Can occur simultaneously on the same tooth and may appear as separate or joined defects. It may eventually communicate.</a:t>
            </a:r>
          </a:p>
          <a:p>
            <a:endParaRPr lang="en-US" dirty="0"/>
          </a:p>
        </p:txBody>
      </p:sp>
      <p:sp>
        <p:nvSpPr>
          <p:cNvPr id="4" name="Rectangle 3"/>
          <p:cNvSpPr/>
          <p:nvPr/>
        </p:nvSpPr>
        <p:spPr>
          <a:xfrm>
            <a:off x="9312649" y="6248400"/>
            <a:ext cx="268022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(Nee et al 1999) </a:t>
            </a:r>
          </a:p>
        </p:txBody>
      </p:sp>
      <p:grpSp>
        <p:nvGrpSpPr>
          <p:cNvPr id="5" name="Group 2"/>
          <p:cNvGrpSpPr>
            <a:grpSpLocks/>
          </p:cNvGrpSpPr>
          <p:nvPr/>
        </p:nvGrpSpPr>
        <p:grpSpPr bwMode="auto">
          <a:xfrm>
            <a:off x="2819399" y="3369490"/>
            <a:ext cx="6493249" cy="2878910"/>
            <a:chOff x="2736" y="1152"/>
            <a:chExt cx="2850" cy="1776"/>
          </a:xfrm>
        </p:grpSpPr>
        <p:pic>
          <p:nvPicPr>
            <p:cNvPr id="13315" name="Picture 3" descr="scan0014"/>
            <p:cNvPicPr>
              <a:picLocks noChangeAspect="1" noChangeArrowheads="1"/>
            </p:cNvPicPr>
            <p:nvPr/>
          </p:nvPicPr>
          <p:blipFill>
            <a:blip r:embed="rId2">
              <a:extLst>
                <a:ext uri="{28A0092B-C50C-407E-A947-70E740481C1C}">
                  <a14:useLocalDpi xmlns:a14="http://schemas.microsoft.com/office/drawing/2010/main" val="0"/>
                </a:ext>
              </a:extLst>
            </a:blip>
            <a:srcRect l="17932" t="4123" r="48343" b="51546"/>
            <a:stretch>
              <a:fillRect/>
            </a:stretch>
          </p:blipFill>
          <p:spPr bwMode="auto">
            <a:xfrm>
              <a:off x="2736" y="1152"/>
              <a:ext cx="1410" cy="17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scan0014"/>
            <p:cNvPicPr>
              <a:picLocks noChangeAspect="1" noChangeArrowheads="1"/>
            </p:cNvPicPr>
            <p:nvPr/>
          </p:nvPicPr>
          <p:blipFill>
            <a:blip r:embed="rId2">
              <a:extLst>
                <a:ext uri="{28A0092B-C50C-407E-A947-70E740481C1C}">
                  <a14:useLocalDpi xmlns:a14="http://schemas.microsoft.com/office/drawing/2010/main" val="0"/>
                </a:ext>
              </a:extLst>
            </a:blip>
            <a:srcRect l="57051" t="4123" r="9222" b="52943"/>
            <a:stretch>
              <a:fillRect/>
            </a:stretch>
          </p:blipFill>
          <p:spPr bwMode="auto">
            <a:xfrm>
              <a:off x="4176" y="1152"/>
              <a:ext cx="1410" cy="1776"/>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4" descr="ksj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02" y="228600"/>
            <a:ext cx="2616298" cy="3140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455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3048000" cy="914400"/>
          </a:xfrm>
        </p:spPr>
        <p:txBody>
          <a:bodyPr>
            <a:normAutofit/>
          </a:bodyPr>
          <a:lstStyle/>
          <a:p>
            <a:r>
              <a:rPr lang="en-US" b="1" dirty="0">
                <a:latin typeface="+mn-lt"/>
              </a:rPr>
              <a:t>DIAGNOSIS</a:t>
            </a:r>
          </a:p>
        </p:txBody>
      </p:sp>
      <p:sp>
        <p:nvSpPr>
          <p:cNvPr id="3" name="Content Placeholder 2"/>
          <p:cNvSpPr>
            <a:spLocks noGrp="1"/>
          </p:cNvSpPr>
          <p:nvPr>
            <p:ph idx="1"/>
          </p:nvPr>
        </p:nvSpPr>
        <p:spPr>
          <a:xfrm>
            <a:off x="609600" y="1295400"/>
            <a:ext cx="8153400" cy="5181600"/>
          </a:xfrm>
        </p:spPr>
        <p:txBody>
          <a:bodyPr>
            <a:normAutofit fontScale="77500" lnSpcReduction="20000"/>
          </a:bodyPr>
          <a:lstStyle/>
          <a:p>
            <a:pPr marL="0" indent="0">
              <a:buNone/>
            </a:pPr>
            <a:r>
              <a:rPr lang="en-US" sz="3600" b="1" dirty="0">
                <a:solidFill>
                  <a:schemeClr val="tx1"/>
                </a:solidFill>
              </a:rPr>
              <a:t>  CLINICAL MANIFESTATIONS</a:t>
            </a:r>
          </a:p>
          <a:p>
            <a:pPr>
              <a:buNone/>
            </a:pPr>
            <a:endParaRPr lang="en-US" sz="1200" dirty="0"/>
          </a:p>
          <a:p>
            <a:r>
              <a:rPr lang="en-US" sz="3000" dirty="0">
                <a:solidFill>
                  <a:schemeClr val="tx1"/>
                </a:solidFill>
              </a:rPr>
              <a:t>Usually asymptomatic.</a:t>
            </a:r>
          </a:p>
          <a:p>
            <a:r>
              <a:rPr lang="en-US" sz="3000" dirty="0">
                <a:solidFill>
                  <a:schemeClr val="tx1"/>
                </a:solidFill>
              </a:rPr>
              <a:t>Pain may occur if the pulp is partially vital or                                       if perforation occurs.</a:t>
            </a:r>
          </a:p>
          <a:p>
            <a:r>
              <a:rPr lang="en-US" sz="3000" dirty="0">
                <a:solidFill>
                  <a:schemeClr val="tx1"/>
                </a:solidFill>
              </a:rPr>
              <a:t>Following total pulpal necrosis – eventually S/S apical periodontitis</a:t>
            </a:r>
          </a:p>
          <a:p>
            <a:r>
              <a:rPr lang="en-US" sz="3000" dirty="0">
                <a:solidFill>
                  <a:schemeClr val="tx1"/>
                </a:solidFill>
              </a:rPr>
              <a:t>Sinus tracts – indicative of root perforation or Ch. PA abscess</a:t>
            </a:r>
          </a:p>
          <a:p>
            <a:r>
              <a:rPr lang="en-US" sz="3000" dirty="0">
                <a:solidFill>
                  <a:schemeClr val="tx1"/>
                </a:solidFill>
              </a:rPr>
              <a:t>Pulp tests may indicate vitality or necrosis</a:t>
            </a:r>
          </a:p>
          <a:p>
            <a:r>
              <a:rPr lang="en-US" sz="3000" dirty="0">
                <a:solidFill>
                  <a:schemeClr val="tx1"/>
                </a:solidFill>
              </a:rPr>
              <a:t>A part of pulp may be vital, so that  +</a:t>
            </a:r>
            <a:r>
              <a:rPr lang="en-US" sz="3000" dirty="0" err="1">
                <a:solidFill>
                  <a:schemeClr val="tx1"/>
                </a:solidFill>
              </a:rPr>
              <a:t>ve</a:t>
            </a:r>
            <a:r>
              <a:rPr lang="en-US" sz="3000" dirty="0">
                <a:solidFill>
                  <a:schemeClr val="tx1"/>
                </a:solidFill>
              </a:rPr>
              <a:t> response to pulp sensitivity testing is expected.</a:t>
            </a:r>
          </a:p>
          <a:p>
            <a:pPr>
              <a:buNone/>
            </a:pPr>
            <a:endParaRPr lang="en-US" sz="1800" dirty="0">
              <a:solidFill>
                <a:schemeClr val="tx1"/>
              </a:solidFill>
            </a:endParaRPr>
          </a:p>
          <a:p>
            <a:pPr>
              <a:buNone/>
            </a:pPr>
            <a:r>
              <a:rPr lang="en-US" sz="3000" dirty="0">
                <a:solidFill>
                  <a:schemeClr val="tx1"/>
                </a:solidFill>
              </a:rPr>
              <a:t>              If resorption takes place in the coronal portion of the tooth, it may exhibit a pinkish or reddish hue (pink spot).</a:t>
            </a: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0" y="152400"/>
            <a:ext cx="3276601" cy="50066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98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arn(inVertic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ustin">
  <a:themeElements>
    <a:clrScheme name="Custom 5">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1862</Words>
  <Application>Microsoft Office PowerPoint</Application>
  <PresentationFormat>Widescreen</PresentationFormat>
  <Paragraphs>236</Paragraphs>
  <Slides>34</Slides>
  <Notes>0</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9" baseType="lpstr">
      <vt:lpstr>Aharoni</vt:lpstr>
      <vt:lpstr>Andalus</vt:lpstr>
      <vt:lpstr>Arial</vt:lpstr>
      <vt:lpstr>Book Antiqua</vt:lpstr>
      <vt:lpstr>Calibri</vt:lpstr>
      <vt:lpstr>Calibri Light</vt:lpstr>
      <vt:lpstr>Century Gothic</vt:lpstr>
      <vt:lpstr>Hanzel Extended</vt:lpstr>
      <vt:lpstr>Times New Roman</vt:lpstr>
      <vt:lpstr>Wingdings</vt:lpstr>
      <vt:lpstr>Wingdings 2</vt:lpstr>
      <vt:lpstr>Office Theme</vt:lpstr>
      <vt:lpstr>1_Office Theme</vt:lpstr>
      <vt:lpstr>Austin</vt:lpstr>
      <vt:lpstr>Bitmap Image</vt:lpstr>
      <vt:lpstr>PowerPoint Presentation</vt:lpstr>
      <vt:lpstr>Specific learning Objectives </vt:lpstr>
      <vt:lpstr>PowerPoint Presentation</vt:lpstr>
      <vt:lpstr>PowerPoint Presentation</vt:lpstr>
      <vt:lpstr>ROOT CANAL REPLACEMENT RESORPTION  (METAPLASTIC RESORPTION)</vt:lpstr>
      <vt:lpstr>INTERNAL INFLAMMATORY RESORPTION</vt:lpstr>
      <vt:lpstr> INTERNAL TUNNELING RESORPTION                                                                                            – VARIANT</vt:lpstr>
      <vt:lpstr> COMBINED INTERNAL AND EXTERNAL RESORPTION </vt:lpstr>
      <vt:lpstr>DIAGNOSIS</vt:lpstr>
      <vt:lpstr>RADIOGRAPHIC EVALUATION</vt:lpstr>
      <vt:lpstr>PowerPoint Presentation</vt:lpstr>
      <vt:lpstr>       RADIOGRAPHIC COMPARISON OF   INTERNAL AND EXTERNAL RESORPTION</vt:lpstr>
      <vt:lpstr>DIFFERENTIAL DIAGNOSIS</vt:lpstr>
      <vt:lpstr>PowerPoint Presentation</vt:lpstr>
      <vt:lpstr>PowerPoint Presentation</vt:lpstr>
      <vt:lpstr>Treatment</vt:lpstr>
      <vt:lpstr>2. Pressure </vt:lpstr>
      <vt:lpstr>PowerPoint Presentation</vt:lpstr>
      <vt:lpstr>PowerPoint Presentation</vt:lpstr>
      <vt:lpstr>Features </vt:lpstr>
      <vt:lpstr>Features </vt:lpstr>
      <vt:lpstr>Radiographic evaluation</vt:lpstr>
      <vt:lpstr>Treatment</vt:lpstr>
      <vt:lpstr>PRESSURE</vt:lpstr>
      <vt:lpstr>DENTOALVEOLAR ANKYLOSIS &amp; REPLACEMENT RESORPTION</vt:lpstr>
      <vt:lpstr>PowerPoint Presentation</vt:lpstr>
      <vt:lpstr>PowerPoint Presentation</vt:lpstr>
      <vt:lpstr>PowerPoint Presentation</vt:lpstr>
      <vt:lpstr>PowerPoint Presentation</vt:lpstr>
      <vt:lpstr>TAKE HOME MESSEGE/ FOR THE TOPIC COVERED (SUMMARY)  </vt:lpstr>
      <vt:lpstr>Question &amp; Answer Session</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ahmed ali Khan</dc:creator>
  <cp:lastModifiedBy>shalvi wadighare</cp:lastModifiedBy>
  <cp:revision>2</cp:revision>
  <dcterms:created xsi:type="dcterms:W3CDTF">2023-04-18T19:58:12Z</dcterms:created>
  <dcterms:modified xsi:type="dcterms:W3CDTF">2023-04-19T05:52:05Z</dcterms:modified>
</cp:coreProperties>
</file>